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F75050-0E15-4C5B-92B0-66D068882F1F}" type="datetimeFigureOut">
              <a:rPr lang="tr-TR" smtClean="0"/>
              <a:pPr/>
              <a:t>17.03.2021</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D9F75050-0E15-4C5B-92B0-66D068882F1F}" type="datetimeFigureOut">
              <a:rPr lang="tr-TR" smtClean="0"/>
              <a:pPr/>
              <a:t>17.03.2021</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17.03.2021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17.03.2021</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8" name="7 Veri Yer Tutucusu"/>
          <p:cNvSpPr>
            <a:spLocks noGrp="1"/>
          </p:cNvSpPr>
          <p:nvPr>
            <p:ph type="dt" sz="half" idx="15"/>
          </p:nvPr>
        </p:nvSpPr>
        <p:spPr/>
        <p:txBody>
          <a:bodyPr rtlCol="0"/>
          <a:lstStyle/>
          <a:p>
            <a:fld id="{D9F75050-0E15-4C5B-92B0-66D068882F1F}" type="datetimeFigureOut">
              <a:rPr lang="tr-TR" smtClean="0"/>
              <a:pPr/>
              <a:t>17.03.2021</a:t>
            </a:fld>
            <a:endParaRPr lang="tr-TR"/>
          </a:p>
        </p:txBody>
      </p:sp>
      <p:sp>
        <p:nvSpPr>
          <p:cNvPr id="10" name="9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5"/>
          </p:nvPr>
        </p:nvSpPr>
        <p:spPr/>
        <p:txBody>
          <a:bodyPr rtlCol="0"/>
          <a:lstStyle/>
          <a:p>
            <a:fld id="{D9F75050-0E15-4C5B-92B0-66D068882F1F}" type="datetimeFigureOut">
              <a:rPr lang="tr-TR" smtClean="0"/>
              <a:pPr/>
              <a:t>17.03.2021</a:t>
            </a:fld>
            <a:endParaRPr lang="tr-TR"/>
          </a:p>
        </p:txBody>
      </p:sp>
      <p:sp>
        <p:nvSpPr>
          <p:cNvPr id="12" name="11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17.03.2021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17.03.2021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17.03.2021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D9F75050-0E15-4C5B-92B0-66D068882F1F}" type="datetimeFigureOut">
              <a:rPr lang="tr-TR" smtClean="0"/>
              <a:pPr/>
              <a:t>17.03.2021</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F75050-0E15-4C5B-92B0-66D068882F1F}" type="datetimeFigureOut">
              <a:rPr lang="tr-TR" smtClean="0"/>
              <a:pPr/>
              <a:t>17.03.2021</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Muscles</a:t>
            </a:r>
            <a:r>
              <a:rPr lang="tr-TR" dirty="0"/>
              <a:t> </a:t>
            </a:r>
            <a:r>
              <a:rPr lang="tr-TR" dirty="0" err="1"/>
              <a:t>Used</a:t>
            </a:r>
            <a:r>
              <a:rPr lang="tr-TR" dirty="0"/>
              <a:t> İn </a:t>
            </a:r>
            <a:r>
              <a:rPr lang="tr-TR" dirty="0" err="1"/>
              <a:t>Swimming</a:t>
            </a:r>
            <a:endParaRPr lang="tr-TR" dirty="0"/>
          </a:p>
        </p:txBody>
      </p:sp>
      <p:pic>
        <p:nvPicPr>
          <p:cNvPr id="6" name="5 İçerik Yer Tutucusu" descr="ikk26dtn3rv6oo5z17w2.jpg"/>
          <p:cNvPicPr>
            <a:picLocks noGrp="1" noChangeAspect="1"/>
          </p:cNvPicPr>
          <p:nvPr>
            <p:ph sz="quarter" idx="1"/>
          </p:nvPr>
        </p:nvPicPr>
        <p:blipFill>
          <a:blip r:embed="rId2"/>
          <a:stretch>
            <a:fillRect/>
          </a:stretch>
        </p:blipFill>
        <p:spPr>
          <a:xfrm>
            <a:off x="4572000" y="1643050"/>
            <a:ext cx="4429156" cy="2328866"/>
          </a:xfrm>
        </p:spPr>
      </p:pic>
      <p:sp>
        <p:nvSpPr>
          <p:cNvPr id="8" name="7 Metin kutusu"/>
          <p:cNvSpPr txBox="1"/>
          <p:nvPr/>
        </p:nvSpPr>
        <p:spPr>
          <a:xfrm>
            <a:off x="357158" y="2071678"/>
            <a:ext cx="4071966" cy="1938992"/>
          </a:xfrm>
          <a:prstGeom prst="rect">
            <a:avLst/>
          </a:prstGeom>
          <a:noFill/>
        </p:spPr>
        <p:txBody>
          <a:bodyPr wrap="square" rtlCol="0">
            <a:spAutoFit/>
          </a:bodyPr>
          <a:lstStyle/>
          <a:p>
            <a:r>
              <a:rPr lang="tr-TR" sz="2000" b="1" dirty="0" err="1"/>
              <a:t>Muscles</a:t>
            </a:r>
            <a:r>
              <a:rPr lang="tr-TR" sz="2000" b="1" dirty="0"/>
              <a:t> </a:t>
            </a:r>
            <a:r>
              <a:rPr lang="tr-TR" sz="2000" b="1" dirty="0" err="1"/>
              <a:t>developed</a:t>
            </a:r>
            <a:r>
              <a:rPr lang="tr-TR" sz="2000" b="1" dirty="0"/>
              <a:t> </a:t>
            </a:r>
            <a:r>
              <a:rPr lang="tr-TR" sz="2000" b="1" dirty="0" err="1"/>
              <a:t>by</a:t>
            </a:r>
            <a:r>
              <a:rPr lang="tr-TR" sz="2000" b="1" dirty="0"/>
              <a:t> </a:t>
            </a:r>
            <a:r>
              <a:rPr lang="tr-TR" sz="2000" b="1" dirty="0" err="1"/>
              <a:t>swimming</a:t>
            </a:r>
            <a:r>
              <a:rPr lang="tr-TR" sz="2000" b="1" dirty="0"/>
              <a:t>:</a:t>
            </a:r>
          </a:p>
          <a:p>
            <a:r>
              <a:rPr lang="en-US" sz="2000" dirty="0"/>
              <a:t>Core abdominal and lower back muscles</a:t>
            </a:r>
            <a:r>
              <a:rPr lang="tr-TR" sz="2000" dirty="0"/>
              <a:t>, </a:t>
            </a:r>
            <a:r>
              <a:rPr lang="tr-TR" sz="2000" dirty="0" err="1"/>
              <a:t>deltoid</a:t>
            </a:r>
            <a:r>
              <a:rPr lang="tr-TR" sz="2000" dirty="0"/>
              <a:t> </a:t>
            </a:r>
            <a:r>
              <a:rPr lang="tr-TR" sz="2000" dirty="0" err="1"/>
              <a:t>and</a:t>
            </a:r>
            <a:r>
              <a:rPr lang="tr-TR" sz="2000" dirty="0"/>
              <a:t> </a:t>
            </a:r>
            <a:r>
              <a:rPr lang="tr-TR" sz="2000" dirty="0" err="1"/>
              <a:t>shoulder</a:t>
            </a:r>
            <a:r>
              <a:rPr lang="tr-TR" sz="2000" dirty="0"/>
              <a:t> </a:t>
            </a:r>
            <a:r>
              <a:rPr lang="tr-TR" sz="2000" dirty="0" err="1"/>
              <a:t>muscles</a:t>
            </a:r>
            <a:r>
              <a:rPr lang="tr-TR" sz="2000" dirty="0"/>
              <a:t>,</a:t>
            </a:r>
          </a:p>
          <a:p>
            <a:r>
              <a:rPr lang="tr-TR" sz="2000" dirty="0" err="1"/>
              <a:t>forearm</a:t>
            </a:r>
            <a:r>
              <a:rPr lang="tr-TR" sz="2000" dirty="0"/>
              <a:t> </a:t>
            </a:r>
            <a:r>
              <a:rPr lang="tr-TR" sz="2000" dirty="0" err="1"/>
              <a:t>muscles</a:t>
            </a:r>
            <a:r>
              <a:rPr lang="tr-TR" sz="2000" dirty="0"/>
              <a:t>, </a:t>
            </a:r>
            <a:r>
              <a:rPr lang="tr-TR" sz="2000" dirty="0" err="1"/>
              <a:t>upper</a:t>
            </a:r>
            <a:r>
              <a:rPr lang="tr-TR" sz="2000" dirty="0"/>
              <a:t> </a:t>
            </a:r>
            <a:r>
              <a:rPr lang="tr-TR" sz="2000" dirty="0" err="1"/>
              <a:t>back</a:t>
            </a:r>
            <a:r>
              <a:rPr lang="tr-TR" sz="2000" dirty="0"/>
              <a:t> </a:t>
            </a:r>
            <a:r>
              <a:rPr lang="tr-TR" sz="2000" dirty="0" err="1"/>
              <a:t>muscles</a:t>
            </a:r>
            <a:r>
              <a:rPr lang="tr-TR" sz="2000" dirty="0"/>
              <a:t>,</a:t>
            </a:r>
          </a:p>
          <a:p>
            <a:r>
              <a:rPr lang="tr-TR" sz="2000" dirty="0"/>
              <a:t> </a:t>
            </a:r>
            <a:r>
              <a:rPr lang="tr-TR" sz="2000" dirty="0" err="1"/>
              <a:t>glutes</a:t>
            </a:r>
            <a:r>
              <a:rPr lang="tr-TR" sz="2000" dirty="0"/>
              <a:t> </a:t>
            </a:r>
            <a:r>
              <a:rPr lang="tr-TR" sz="2000" dirty="0" err="1"/>
              <a:t>and</a:t>
            </a:r>
            <a:r>
              <a:rPr lang="tr-TR" sz="2000" dirty="0"/>
              <a:t> </a:t>
            </a:r>
            <a:r>
              <a:rPr lang="tr-TR" sz="2000" dirty="0" err="1"/>
              <a:t>hamstring</a:t>
            </a:r>
            <a:r>
              <a:rPr lang="tr-TR" sz="2000" dirty="0"/>
              <a:t> </a:t>
            </a:r>
            <a:r>
              <a:rPr lang="tr-TR" sz="2000" dirty="0" err="1"/>
              <a:t>muscles</a:t>
            </a:r>
            <a:r>
              <a:rPr lang="tr-TR" sz="2000" dirty="0"/>
              <a:t> </a:t>
            </a:r>
            <a:r>
              <a:rPr lang="tr-TR" sz="2000" dirty="0" err="1"/>
              <a:t>are</a:t>
            </a:r>
            <a:r>
              <a:rPr lang="tr-TR" sz="2000" dirty="0"/>
              <a:t> </a:t>
            </a:r>
            <a:r>
              <a:rPr lang="tr-TR" sz="2000" dirty="0" err="1"/>
              <a:t>muscles</a:t>
            </a:r>
            <a:r>
              <a:rPr lang="tr-TR" sz="2000" dirty="0"/>
              <a:t> </a:t>
            </a:r>
            <a:r>
              <a:rPr lang="tr-TR" sz="2000" dirty="0" err="1"/>
              <a:t>used</a:t>
            </a:r>
            <a:r>
              <a:rPr lang="tr-TR" sz="2000" dirty="0"/>
              <a:t> in </a:t>
            </a:r>
            <a:r>
              <a:rPr lang="tr-TR" sz="2000" dirty="0" err="1"/>
              <a:t>swimming</a:t>
            </a:r>
            <a:r>
              <a:rPr lang="tr-TR" sz="2000" dirty="0"/>
              <a:t>.</a:t>
            </a:r>
          </a:p>
        </p:txBody>
      </p:sp>
      <p:pic>
        <p:nvPicPr>
          <p:cNvPr id="13314" name="Picture 2" descr="swim muscle groups chart"/>
          <p:cNvPicPr>
            <a:picLocks noChangeAspect="1" noChangeArrowheads="1"/>
          </p:cNvPicPr>
          <p:nvPr/>
        </p:nvPicPr>
        <p:blipFill>
          <a:blip r:embed="rId3"/>
          <a:srcRect/>
          <a:stretch>
            <a:fillRect/>
          </a:stretch>
        </p:blipFill>
        <p:spPr bwMode="auto">
          <a:xfrm>
            <a:off x="714348" y="4000504"/>
            <a:ext cx="3324024" cy="2714620"/>
          </a:xfrm>
          <a:prstGeom prst="rect">
            <a:avLst/>
          </a:prstGeom>
          <a:noFill/>
        </p:spPr>
      </p:pic>
      <p:pic>
        <p:nvPicPr>
          <p:cNvPr id="13316" name="Picture 4" descr="Swimming workout: The 8 best gym exercises"/>
          <p:cNvPicPr>
            <a:picLocks noChangeAspect="1" noChangeArrowheads="1"/>
          </p:cNvPicPr>
          <p:nvPr/>
        </p:nvPicPr>
        <p:blipFill>
          <a:blip r:embed="rId4" cstate="print"/>
          <a:srcRect/>
          <a:stretch>
            <a:fillRect/>
          </a:stretch>
        </p:blipFill>
        <p:spPr bwMode="auto">
          <a:xfrm>
            <a:off x="4572000" y="4143380"/>
            <a:ext cx="4429112" cy="248620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04831E-E30B-40F4-AD16-7476765E38EA}"/>
              </a:ext>
            </a:extLst>
          </p:cNvPr>
          <p:cNvSpPr>
            <a:spLocks noGrp="1"/>
          </p:cNvSpPr>
          <p:nvPr>
            <p:ph type="title"/>
          </p:nvPr>
        </p:nvSpPr>
        <p:spPr>
          <a:xfrm>
            <a:off x="612648" y="228600"/>
            <a:ext cx="3671320" cy="990600"/>
          </a:xfrm>
        </p:spPr>
        <p:txBody>
          <a:bodyPr>
            <a:normAutofit fontScale="90000"/>
          </a:bodyPr>
          <a:lstStyle/>
          <a:p>
            <a:r>
              <a:rPr lang="en-US" sz="4400" b="0" i="0" dirty="0">
                <a:solidFill>
                  <a:srgbClr val="323F45"/>
                </a:solidFill>
                <a:effectLst/>
                <a:latin typeface="BlinkMacSystemFont"/>
              </a:rPr>
              <a:t>Latissimus Dorsi</a:t>
            </a:r>
            <a:br>
              <a:rPr lang="en-US" sz="4400" b="0" i="0" dirty="0">
                <a:solidFill>
                  <a:srgbClr val="323F45"/>
                </a:solidFill>
                <a:effectLst/>
                <a:latin typeface="BlinkMacSystemFont"/>
              </a:rPr>
            </a:br>
            <a:endParaRPr lang="tr-TR" dirty="0"/>
          </a:p>
        </p:txBody>
      </p:sp>
      <p:sp>
        <p:nvSpPr>
          <p:cNvPr id="3" name="İçerik Yer Tutucusu 2">
            <a:extLst>
              <a:ext uri="{FF2B5EF4-FFF2-40B4-BE49-F238E27FC236}">
                <a16:creationId xmlns:a16="http://schemas.microsoft.com/office/drawing/2014/main" id="{9909C894-B228-4C80-AF40-8E8871DB837D}"/>
              </a:ext>
            </a:extLst>
          </p:cNvPr>
          <p:cNvSpPr>
            <a:spLocks noGrp="1"/>
          </p:cNvSpPr>
          <p:nvPr>
            <p:ph sz="quarter" idx="1"/>
          </p:nvPr>
        </p:nvSpPr>
        <p:spPr>
          <a:xfrm>
            <a:off x="612648" y="1600200"/>
            <a:ext cx="4391400" cy="4495800"/>
          </a:xfrm>
        </p:spPr>
        <p:txBody>
          <a:bodyPr>
            <a:normAutofit lnSpcReduction="10000"/>
          </a:bodyPr>
          <a:lstStyle/>
          <a:p>
            <a:pPr marL="0" indent="0" algn="l" fontAlgn="base">
              <a:buNone/>
            </a:pPr>
            <a:r>
              <a:rPr lang="tr-TR" sz="2200" b="0" i="0" dirty="0">
                <a:solidFill>
                  <a:srgbClr val="000000"/>
                </a:solidFill>
                <a:effectLst/>
                <a:latin typeface="medium-content-serif-font"/>
              </a:rPr>
              <a:t> * </a:t>
            </a:r>
            <a:r>
              <a:rPr lang="en-US" sz="2200" b="0" i="0" dirty="0">
                <a:solidFill>
                  <a:srgbClr val="000000"/>
                </a:solidFill>
                <a:effectLst/>
                <a:latin typeface="medium-content-serif-font"/>
              </a:rPr>
              <a:t>The latissimus dorsi muscle or commonly known as “lats” are your middle back muscles. If you push your hands together in front of the lower part of your chest, you will be able to flex your latissimus dorsi muscles.</a:t>
            </a:r>
          </a:p>
          <a:p>
            <a:pPr algn="l" fontAlgn="base"/>
            <a:r>
              <a:rPr lang="en-US" sz="2200" b="0" i="0" dirty="0">
                <a:solidFill>
                  <a:srgbClr val="000000"/>
                </a:solidFill>
                <a:effectLst/>
                <a:latin typeface="medium-content-serif-font"/>
              </a:rPr>
              <a:t>These muscles play a large role in your ability to pull. You will flex and use these muscles from point of water entry all the way until your hand is just past your chest, at which point your pull becomes dominated by your </a:t>
            </a:r>
            <a:r>
              <a:rPr lang="en-US" sz="2200" b="0" i="0" dirty="0" err="1">
                <a:solidFill>
                  <a:srgbClr val="000000"/>
                </a:solidFill>
                <a:effectLst/>
                <a:latin typeface="medium-content-serif-font"/>
              </a:rPr>
              <a:t>tricep</a:t>
            </a:r>
            <a:r>
              <a:rPr lang="en-US" sz="2200" b="0" i="0" dirty="0">
                <a:solidFill>
                  <a:srgbClr val="000000"/>
                </a:solidFill>
                <a:effectLst/>
                <a:latin typeface="medium-content-serif-font"/>
              </a:rPr>
              <a:t>.</a:t>
            </a:r>
          </a:p>
          <a:p>
            <a:endParaRPr lang="tr-TR" dirty="0"/>
          </a:p>
        </p:txBody>
      </p:sp>
      <p:pic>
        <p:nvPicPr>
          <p:cNvPr id="1026" name="Picture 2">
            <a:extLst>
              <a:ext uri="{FF2B5EF4-FFF2-40B4-BE49-F238E27FC236}">
                <a16:creationId xmlns:a16="http://schemas.microsoft.com/office/drawing/2014/main" id="{8D52CDD8-0EFF-4557-9FFE-8AB4A5C07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36912"/>
            <a:ext cx="3796398" cy="20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4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0F8DE6-869A-4F24-A584-35456A666786}"/>
              </a:ext>
            </a:extLst>
          </p:cNvPr>
          <p:cNvSpPr>
            <a:spLocks noGrp="1"/>
          </p:cNvSpPr>
          <p:nvPr>
            <p:ph type="title"/>
          </p:nvPr>
        </p:nvSpPr>
        <p:spPr>
          <a:xfrm>
            <a:off x="612648" y="228600"/>
            <a:ext cx="3239272" cy="990600"/>
          </a:xfrm>
        </p:spPr>
        <p:txBody>
          <a:bodyPr>
            <a:normAutofit fontScale="90000"/>
          </a:bodyPr>
          <a:lstStyle/>
          <a:p>
            <a:br>
              <a:rPr lang="tr-TR" dirty="0">
                <a:solidFill>
                  <a:srgbClr val="323F45"/>
                </a:solidFill>
                <a:latin typeface="BlinkMacSystemFont"/>
              </a:rPr>
            </a:br>
            <a:r>
              <a:rPr lang="en-US" dirty="0" err="1">
                <a:solidFill>
                  <a:srgbClr val="323F45"/>
                </a:solidFill>
                <a:latin typeface="BlinkMacSystemFont"/>
              </a:rPr>
              <a:t>Tricep</a:t>
            </a:r>
            <a:r>
              <a:rPr lang="en-US" dirty="0">
                <a:solidFill>
                  <a:srgbClr val="323F45"/>
                </a:solidFill>
                <a:latin typeface="BlinkMacSystemFont"/>
              </a:rPr>
              <a:t> Muscles</a:t>
            </a:r>
            <a:br>
              <a:rPr lang="en-US" dirty="0">
                <a:solidFill>
                  <a:srgbClr val="323F45"/>
                </a:solidFill>
                <a:latin typeface="BlinkMacSystemFont"/>
              </a:rPr>
            </a:br>
            <a:endParaRPr lang="tr-TR" dirty="0"/>
          </a:p>
        </p:txBody>
      </p:sp>
      <p:sp>
        <p:nvSpPr>
          <p:cNvPr id="3" name="İçerik Yer Tutucusu 2">
            <a:extLst>
              <a:ext uri="{FF2B5EF4-FFF2-40B4-BE49-F238E27FC236}">
                <a16:creationId xmlns:a16="http://schemas.microsoft.com/office/drawing/2014/main" id="{5FB11605-30B3-4FB5-902B-4A2BE32061C6}"/>
              </a:ext>
            </a:extLst>
          </p:cNvPr>
          <p:cNvSpPr>
            <a:spLocks noGrp="1"/>
          </p:cNvSpPr>
          <p:nvPr>
            <p:ph sz="quarter" idx="1"/>
          </p:nvPr>
        </p:nvSpPr>
        <p:spPr>
          <a:xfrm>
            <a:off x="612648" y="1600200"/>
            <a:ext cx="3599312" cy="4495800"/>
          </a:xfrm>
        </p:spPr>
        <p:txBody>
          <a:bodyPr>
            <a:normAutofit fontScale="70000" lnSpcReduction="20000"/>
          </a:bodyPr>
          <a:lstStyle/>
          <a:p>
            <a:pPr algn="l" fontAlgn="base"/>
            <a:r>
              <a:rPr lang="en-US" b="0" i="0" dirty="0">
                <a:solidFill>
                  <a:srgbClr val="000000"/>
                </a:solidFill>
                <a:effectLst/>
                <a:latin typeface="medium-content-serif-font"/>
              </a:rPr>
              <a:t>The </a:t>
            </a:r>
            <a:r>
              <a:rPr lang="en-US" b="0" i="0" dirty="0" err="1">
                <a:solidFill>
                  <a:srgbClr val="000000"/>
                </a:solidFill>
                <a:effectLst/>
                <a:latin typeface="medium-content-serif-font"/>
              </a:rPr>
              <a:t>tricep</a:t>
            </a:r>
            <a:r>
              <a:rPr lang="en-US" b="0" i="0" dirty="0">
                <a:solidFill>
                  <a:srgbClr val="000000"/>
                </a:solidFill>
                <a:effectLst/>
                <a:latin typeface="medium-content-serif-font"/>
              </a:rPr>
              <a:t> muscles or commonly known as “tri” are the muscles in the back part of your upper arm, opposite of your bicep. Your </a:t>
            </a:r>
            <a:r>
              <a:rPr lang="en-US" b="0" i="0" dirty="0" err="1">
                <a:solidFill>
                  <a:srgbClr val="000000"/>
                </a:solidFill>
                <a:effectLst/>
                <a:latin typeface="medium-content-serif-font"/>
              </a:rPr>
              <a:t>tricep</a:t>
            </a:r>
            <a:r>
              <a:rPr lang="en-US" b="0" i="0" dirty="0">
                <a:solidFill>
                  <a:srgbClr val="000000"/>
                </a:solidFill>
                <a:effectLst/>
                <a:latin typeface="medium-content-serif-font"/>
              </a:rPr>
              <a:t> is used to finish your pull in freestyle stroke, backstroke, and butterfly.</a:t>
            </a:r>
          </a:p>
          <a:p>
            <a:pPr algn="l" fontAlgn="base"/>
            <a:r>
              <a:rPr lang="en-US" b="0" i="0" dirty="0">
                <a:solidFill>
                  <a:srgbClr val="000000"/>
                </a:solidFill>
                <a:effectLst/>
                <a:latin typeface="medium-content-serif-font"/>
              </a:rPr>
              <a:t>The </a:t>
            </a:r>
            <a:r>
              <a:rPr lang="en-US" b="0" i="0" dirty="0" err="1">
                <a:solidFill>
                  <a:srgbClr val="000000"/>
                </a:solidFill>
                <a:effectLst/>
                <a:latin typeface="medium-content-serif-font"/>
              </a:rPr>
              <a:t>tricep</a:t>
            </a:r>
            <a:r>
              <a:rPr lang="en-US" b="0" i="0" dirty="0">
                <a:solidFill>
                  <a:srgbClr val="000000"/>
                </a:solidFill>
                <a:effectLst/>
                <a:latin typeface="medium-content-serif-font"/>
              </a:rPr>
              <a:t> muscle is what gives your pull the final push and allows you to complete a full stroke to your hips. Without the strength to finish your pull, you will be required to complete more strokes which will slow you down.</a:t>
            </a:r>
          </a:p>
          <a:p>
            <a:endParaRPr lang="tr-TR" dirty="0"/>
          </a:p>
        </p:txBody>
      </p:sp>
      <p:sp>
        <p:nvSpPr>
          <p:cNvPr id="4" name="Metin kutusu 3">
            <a:extLst>
              <a:ext uri="{FF2B5EF4-FFF2-40B4-BE49-F238E27FC236}">
                <a16:creationId xmlns:a16="http://schemas.microsoft.com/office/drawing/2014/main" id="{60D8361B-EBC1-4935-A076-C421A4ADAE51}"/>
              </a:ext>
            </a:extLst>
          </p:cNvPr>
          <p:cNvSpPr txBox="1"/>
          <p:nvPr/>
        </p:nvSpPr>
        <p:spPr>
          <a:xfrm>
            <a:off x="4860032" y="228600"/>
            <a:ext cx="3671320" cy="984885"/>
          </a:xfrm>
          <a:prstGeom prst="rect">
            <a:avLst/>
          </a:prstGeom>
          <a:noFill/>
        </p:spPr>
        <p:txBody>
          <a:bodyPr wrap="square" rtlCol="0">
            <a:spAutoFit/>
          </a:bodyPr>
          <a:lstStyle/>
          <a:p>
            <a:r>
              <a:rPr lang="tr-TR" sz="4000" b="0" i="0" dirty="0" err="1">
                <a:solidFill>
                  <a:srgbClr val="323F45"/>
                </a:solidFill>
                <a:effectLst/>
                <a:latin typeface="BlinkMacSystemFont"/>
              </a:rPr>
              <a:t>Pectoral</a:t>
            </a:r>
            <a:r>
              <a:rPr lang="tr-TR" sz="4000" b="0" i="0" dirty="0">
                <a:solidFill>
                  <a:srgbClr val="323F45"/>
                </a:solidFill>
                <a:effectLst/>
                <a:latin typeface="BlinkMacSystemFont"/>
              </a:rPr>
              <a:t> </a:t>
            </a:r>
            <a:r>
              <a:rPr lang="tr-TR" sz="4000" b="0" i="0" dirty="0" err="1">
                <a:solidFill>
                  <a:srgbClr val="323F45"/>
                </a:solidFill>
                <a:effectLst/>
                <a:latin typeface="BlinkMacSystemFont"/>
              </a:rPr>
              <a:t>Muscles</a:t>
            </a:r>
            <a:endParaRPr lang="tr-TR" sz="4000" b="0" i="0" dirty="0">
              <a:solidFill>
                <a:srgbClr val="323F45"/>
              </a:solidFill>
              <a:effectLst/>
              <a:latin typeface="BlinkMacSystemFont"/>
            </a:endParaRPr>
          </a:p>
          <a:p>
            <a:endParaRPr lang="tr-TR" dirty="0"/>
          </a:p>
        </p:txBody>
      </p:sp>
      <p:sp>
        <p:nvSpPr>
          <p:cNvPr id="5" name="Metin kutusu 4">
            <a:extLst>
              <a:ext uri="{FF2B5EF4-FFF2-40B4-BE49-F238E27FC236}">
                <a16:creationId xmlns:a16="http://schemas.microsoft.com/office/drawing/2014/main" id="{F4093C4B-7BD6-4FA7-844D-D4D1B09BCC8E}"/>
              </a:ext>
            </a:extLst>
          </p:cNvPr>
          <p:cNvSpPr txBox="1"/>
          <p:nvPr/>
        </p:nvSpPr>
        <p:spPr>
          <a:xfrm>
            <a:off x="4860032" y="1700808"/>
            <a:ext cx="3599312" cy="4801314"/>
          </a:xfrm>
          <a:prstGeom prst="rect">
            <a:avLst/>
          </a:prstGeom>
          <a:noFill/>
        </p:spPr>
        <p:txBody>
          <a:bodyPr wrap="square" rtlCol="0">
            <a:spAutoFit/>
          </a:bodyPr>
          <a:lstStyle/>
          <a:p>
            <a:pPr algn="l" fontAlgn="base"/>
            <a:r>
              <a:rPr lang="en-US" b="0" i="0" dirty="0">
                <a:solidFill>
                  <a:srgbClr val="000000"/>
                </a:solidFill>
                <a:effectLst/>
                <a:latin typeface="medium-content-serif-font"/>
              </a:rPr>
              <a:t>The pectoral muscles is a fancy term for your chest muscles or more commonly know as “pecs”, which play an integral part in freestyle stroke and breast stroke. This muscles helps stabilize your strokes so does not contribute a large amount of strength to your propulsion.</a:t>
            </a:r>
          </a:p>
          <a:p>
            <a:pPr algn="l" fontAlgn="base"/>
            <a:r>
              <a:rPr lang="en-US" b="0" i="0" dirty="0">
                <a:solidFill>
                  <a:srgbClr val="000000"/>
                </a:solidFill>
                <a:effectLst/>
                <a:latin typeface="medium-content-serif-font"/>
              </a:rPr>
              <a:t>One of the best exercises to work your chest muscles is by bench pressing. This can be performed by laying on a bench and starting with a bar above your chest, then slowly bringing it down to your chest and back up again.</a:t>
            </a:r>
          </a:p>
          <a:p>
            <a:endParaRPr lang="tr-TR" dirty="0"/>
          </a:p>
        </p:txBody>
      </p:sp>
    </p:spTree>
    <p:extLst>
      <p:ext uri="{BB962C8B-B14F-4D97-AF65-F5344CB8AC3E}">
        <p14:creationId xmlns:p14="http://schemas.microsoft.com/office/powerpoint/2010/main" val="326272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FC96F0-2B8C-47FD-A5F1-E589E5B738D9}"/>
              </a:ext>
            </a:extLst>
          </p:cNvPr>
          <p:cNvSpPr>
            <a:spLocks noGrp="1"/>
          </p:cNvSpPr>
          <p:nvPr>
            <p:ph type="title"/>
          </p:nvPr>
        </p:nvSpPr>
        <p:spPr/>
        <p:txBody>
          <a:bodyPr/>
          <a:lstStyle/>
          <a:p>
            <a:endParaRPr lang="tr-TR"/>
          </a:p>
        </p:txBody>
      </p:sp>
      <p:pic>
        <p:nvPicPr>
          <p:cNvPr id="2050" name="Picture 2" descr="What Muscles Does Swimming Work? | SwimJim">
            <a:extLst>
              <a:ext uri="{FF2B5EF4-FFF2-40B4-BE49-F238E27FC236}">
                <a16:creationId xmlns:a16="http://schemas.microsoft.com/office/drawing/2014/main" id="{EFCE1909-FCD8-4550-976E-34EB829E1B3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2775" y="2117637"/>
            <a:ext cx="8153400" cy="34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07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ACE222-6BF3-4282-829C-EBD295230EDD}"/>
              </a:ext>
            </a:extLst>
          </p:cNvPr>
          <p:cNvSpPr>
            <a:spLocks noGrp="1"/>
          </p:cNvSpPr>
          <p:nvPr>
            <p:ph type="title"/>
          </p:nvPr>
        </p:nvSpPr>
        <p:spPr/>
        <p:txBody>
          <a:bodyPr/>
          <a:lstStyle/>
          <a:p>
            <a:endParaRPr lang="tr-TR"/>
          </a:p>
        </p:txBody>
      </p:sp>
      <p:pic>
        <p:nvPicPr>
          <p:cNvPr id="3074" name="Picture 2" descr="Muscles used in swimming - Wendy Shijia | Tableau Public">
            <a:extLst>
              <a:ext uri="{FF2B5EF4-FFF2-40B4-BE49-F238E27FC236}">
                <a16:creationId xmlns:a16="http://schemas.microsoft.com/office/drawing/2014/main" id="{7D323351-8AF6-4EF0-93A1-F6635E28120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45302" y="1556792"/>
            <a:ext cx="7288345"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86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1FD9A2-63F0-4096-BAB7-B865FC7A5D36}"/>
              </a:ext>
            </a:extLst>
          </p:cNvPr>
          <p:cNvSpPr>
            <a:spLocks noGrp="1"/>
          </p:cNvSpPr>
          <p:nvPr>
            <p:ph type="title"/>
          </p:nvPr>
        </p:nvSpPr>
        <p:spPr>
          <a:xfrm>
            <a:off x="612648" y="228600"/>
            <a:ext cx="2807224" cy="1184176"/>
          </a:xfrm>
        </p:spPr>
        <p:txBody>
          <a:bodyPr>
            <a:normAutofit fontScale="90000"/>
          </a:bodyPr>
          <a:lstStyle/>
          <a:p>
            <a:br>
              <a:rPr lang="tr-TR" b="1" i="0" dirty="0">
                <a:solidFill>
                  <a:srgbClr val="373737"/>
                </a:solidFill>
                <a:effectLst/>
                <a:latin typeface="Open Sans"/>
              </a:rPr>
            </a:br>
            <a:r>
              <a:rPr lang="tr-TR" b="1" i="0" dirty="0" err="1">
                <a:solidFill>
                  <a:srgbClr val="373737"/>
                </a:solidFill>
                <a:effectLst/>
                <a:latin typeface="Open Sans"/>
              </a:rPr>
              <a:t>Butterfly</a:t>
            </a:r>
            <a:br>
              <a:rPr lang="tr-TR" b="1" i="0" dirty="0">
                <a:solidFill>
                  <a:srgbClr val="373737"/>
                </a:solidFill>
                <a:effectLst/>
                <a:latin typeface="Open Sans"/>
              </a:rPr>
            </a:br>
            <a:endParaRPr lang="tr-TR" dirty="0"/>
          </a:p>
        </p:txBody>
      </p:sp>
      <p:pic>
        <p:nvPicPr>
          <p:cNvPr id="4098" name="Picture 2" descr="michael-phelps-">
            <a:extLst>
              <a:ext uri="{FF2B5EF4-FFF2-40B4-BE49-F238E27FC236}">
                <a16:creationId xmlns:a16="http://schemas.microsoft.com/office/drawing/2014/main" id="{5A9FBA80-CE65-495F-A47A-871EB3481D1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932040" y="236624"/>
            <a:ext cx="3971677" cy="283691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83B545CE-03CD-4AB8-9B54-9D65F554C628}"/>
              </a:ext>
            </a:extLst>
          </p:cNvPr>
          <p:cNvSpPr txBox="1"/>
          <p:nvPr/>
        </p:nvSpPr>
        <p:spPr>
          <a:xfrm>
            <a:off x="467544" y="1844824"/>
            <a:ext cx="3600400" cy="3139321"/>
          </a:xfrm>
          <a:prstGeom prst="rect">
            <a:avLst/>
          </a:prstGeom>
          <a:noFill/>
        </p:spPr>
        <p:txBody>
          <a:bodyPr wrap="square" rtlCol="0">
            <a:spAutoFit/>
          </a:bodyPr>
          <a:lstStyle/>
          <a:p>
            <a:r>
              <a:rPr lang="en-US" b="0" i="0" dirty="0">
                <a:solidFill>
                  <a:srgbClr val="373737"/>
                </a:solidFill>
                <a:effectLst/>
                <a:latin typeface="Open Sans"/>
              </a:rPr>
              <a:t>Butterfliers have the arms. Their triceps are toned, their biceps are ripped, and they have some seriously large shoulders. While the undulation relies primarily on the abs and hips, butterfliers focus their efforts on the catch starting with their hands and ending at their lats, allowing the rest of their body to flow through the water.</a:t>
            </a:r>
            <a:endParaRPr lang="tr-TR" dirty="0"/>
          </a:p>
        </p:txBody>
      </p:sp>
      <p:sp>
        <p:nvSpPr>
          <p:cNvPr id="5" name="Metin kutusu 4">
            <a:extLst>
              <a:ext uri="{FF2B5EF4-FFF2-40B4-BE49-F238E27FC236}">
                <a16:creationId xmlns:a16="http://schemas.microsoft.com/office/drawing/2014/main" id="{D836819E-21F0-4D34-9EC3-0B3289CCBA67}"/>
              </a:ext>
            </a:extLst>
          </p:cNvPr>
          <p:cNvSpPr txBox="1"/>
          <p:nvPr/>
        </p:nvSpPr>
        <p:spPr>
          <a:xfrm>
            <a:off x="4932040" y="3717032"/>
            <a:ext cx="3744416" cy="2585323"/>
          </a:xfrm>
          <a:prstGeom prst="rect">
            <a:avLst/>
          </a:prstGeom>
          <a:noFill/>
        </p:spPr>
        <p:txBody>
          <a:bodyPr wrap="square" rtlCol="0">
            <a:spAutoFit/>
          </a:bodyPr>
          <a:lstStyle/>
          <a:p>
            <a:r>
              <a:rPr lang="en-US" b="0" i="0" dirty="0">
                <a:solidFill>
                  <a:srgbClr val="373737"/>
                </a:solidFill>
                <a:effectLst/>
                <a:latin typeface="Open Sans"/>
              </a:rPr>
              <a:t>Butterfly requires the fullest whole body muscle engagement out of the four strokes and the most arm muscle engagement per stroke cycle. While butterfliers often complete less stroke yardage than their counterparts, their high intensity training promotes toned muscles throughout the body.</a:t>
            </a:r>
            <a:endParaRPr lang="tr-TR" dirty="0"/>
          </a:p>
        </p:txBody>
      </p:sp>
    </p:spTree>
    <p:extLst>
      <p:ext uri="{BB962C8B-B14F-4D97-AF65-F5344CB8AC3E}">
        <p14:creationId xmlns:p14="http://schemas.microsoft.com/office/powerpoint/2010/main" val="59046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0933BE-F1D0-4051-8768-997B938722FD}"/>
              </a:ext>
            </a:extLst>
          </p:cNvPr>
          <p:cNvSpPr>
            <a:spLocks noGrp="1"/>
          </p:cNvSpPr>
          <p:nvPr>
            <p:ph type="title"/>
          </p:nvPr>
        </p:nvSpPr>
        <p:spPr>
          <a:xfrm>
            <a:off x="612648" y="228600"/>
            <a:ext cx="2807224" cy="990600"/>
          </a:xfrm>
        </p:spPr>
        <p:txBody>
          <a:bodyPr>
            <a:normAutofit fontScale="90000"/>
          </a:bodyPr>
          <a:lstStyle/>
          <a:p>
            <a:br>
              <a:rPr lang="tr-TR" b="1" i="0" dirty="0">
                <a:solidFill>
                  <a:srgbClr val="373737"/>
                </a:solidFill>
                <a:effectLst/>
                <a:latin typeface="Open Sans"/>
              </a:rPr>
            </a:br>
            <a:r>
              <a:rPr lang="tr-TR" b="1" i="0" dirty="0" err="1">
                <a:solidFill>
                  <a:srgbClr val="373737"/>
                </a:solidFill>
                <a:effectLst/>
                <a:latin typeface="Open Sans"/>
              </a:rPr>
              <a:t>Backstroke</a:t>
            </a:r>
            <a:br>
              <a:rPr lang="tr-TR" b="1" i="0" dirty="0">
                <a:solidFill>
                  <a:srgbClr val="373737"/>
                </a:solidFill>
                <a:effectLst/>
                <a:latin typeface="Open Sans"/>
              </a:rPr>
            </a:br>
            <a:endParaRPr lang="tr-TR" dirty="0"/>
          </a:p>
        </p:txBody>
      </p:sp>
      <p:pic>
        <p:nvPicPr>
          <p:cNvPr id="5122" name="Picture 2" descr="Photo Courtesy: Peter H. Bick">
            <a:extLst>
              <a:ext uri="{FF2B5EF4-FFF2-40B4-BE49-F238E27FC236}">
                <a16:creationId xmlns:a16="http://schemas.microsoft.com/office/drawing/2014/main" id="{F5860EC6-2400-4A3A-89F6-BBCB724A9B7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6323" y="2060848"/>
            <a:ext cx="4072488" cy="290892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CF4A91B7-DB42-4C4F-A889-40C4FF6EBB2C}"/>
              </a:ext>
            </a:extLst>
          </p:cNvPr>
          <p:cNvSpPr txBox="1"/>
          <p:nvPr/>
        </p:nvSpPr>
        <p:spPr>
          <a:xfrm>
            <a:off x="612648" y="1916833"/>
            <a:ext cx="3527304" cy="4247317"/>
          </a:xfrm>
          <a:prstGeom prst="rect">
            <a:avLst/>
          </a:prstGeom>
          <a:noFill/>
        </p:spPr>
        <p:txBody>
          <a:bodyPr wrap="square" rtlCol="0">
            <a:spAutoFit/>
          </a:bodyPr>
          <a:lstStyle/>
          <a:p>
            <a:r>
              <a:rPr lang="en-US" b="0" i="0">
                <a:solidFill>
                  <a:srgbClr val="373737"/>
                </a:solidFill>
                <a:effectLst/>
                <a:latin typeface="Open Sans"/>
              </a:rPr>
              <a:t>Backstrokers are known for their firm pecs, thighs, and glutes. To keep themselves afloat, backstrokers rely heavily on their chests and midsections. An elite backstroker may appear to be effortlessly moving through the water, when in reality, the swimmer is subconsciously engaging each of these muscle groups. Backstrokers’ lower physical cognizant awareness allows them to continue for long periods of time at high cadences with comparatively low fatigue.</a:t>
            </a:r>
            <a:endParaRPr lang="tr-TR" dirty="0"/>
          </a:p>
        </p:txBody>
      </p:sp>
    </p:spTree>
    <p:extLst>
      <p:ext uri="{BB962C8B-B14F-4D97-AF65-F5344CB8AC3E}">
        <p14:creationId xmlns:p14="http://schemas.microsoft.com/office/powerpoint/2010/main" val="5824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8E810D-BB86-432B-8767-712A1995947F}"/>
              </a:ext>
            </a:extLst>
          </p:cNvPr>
          <p:cNvSpPr>
            <a:spLocks noGrp="1"/>
          </p:cNvSpPr>
          <p:nvPr>
            <p:ph type="title"/>
          </p:nvPr>
        </p:nvSpPr>
        <p:spPr>
          <a:xfrm>
            <a:off x="612648" y="228600"/>
            <a:ext cx="2591200" cy="990600"/>
          </a:xfrm>
        </p:spPr>
        <p:txBody>
          <a:bodyPr>
            <a:normAutofit fontScale="90000"/>
          </a:bodyPr>
          <a:lstStyle/>
          <a:p>
            <a:br>
              <a:rPr lang="tr-TR" b="1" i="0" dirty="0">
                <a:solidFill>
                  <a:srgbClr val="373737"/>
                </a:solidFill>
                <a:effectLst/>
                <a:latin typeface="Open Sans"/>
              </a:rPr>
            </a:br>
            <a:r>
              <a:rPr lang="tr-TR" b="1" i="0" dirty="0">
                <a:solidFill>
                  <a:srgbClr val="373737"/>
                </a:solidFill>
                <a:effectLst/>
                <a:latin typeface="Open Sans"/>
              </a:rPr>
              <a:t>Freestyle</a:t>
            </a:r>
            <a:br>
              <a:rPr lang="tr-TR" b="1" i="0" dirty="0">
                <a:solidFill>
                  <a:srgbClr val="373737"/>
                </a:solidFill>
                <a:effectLst/>
                <a:latin typeface="Open Sans"/>
              </a:rPr>
            </a:br>
            <a:endParaRPr lang="tr-TR" dirty="0"/>
          </a:p>
        </p:txBody>
      </p:sp>
      <p:sp>
        <p:nvSpPr>
          <p:cNvPr id="3" name="İçerik Yer Tutucusu 2">
            <a:extLst>
              <a:ext uri="{FF2B5EF4-FFF2-40B4-BE49-F238E27FC236}">
                <a16:creationId xmlns:a16="http://schemas.microsoft.com/office/drawing/2014/main" id="{7428C109-13D1-4617-B411-9C4A4C4FE5CD}"/>
              </a:ext>
            </a:extLst>
          </p:cNvPr>
          <p:cNvSpPr>
            <a:spLocks noGrp="1"/>
          </p:cNvSpPr>
          <p:nvPr>
            <p:ph sz="quarter" idx="1"/>
          </p:nvPr>
        </p:nvSpPr>
        <p:spPr>
          <a:xfrm>
            <a:off x="612648" y="1600200"/>
            <a:ext cx="3311280" cy="4495800"/>
          </a:xfrm>
        </p:spPr>
        <p:txBody>
          <a:bodyPr>
            <a:normAutofit fontScale="70000" lnSpcReduction="20000"/>
          </a:bodyPr>
          <a:lstStyle/>
          <a:p>
            <a:r>
              <a:rPr lang="en-US" b="0" i="0" dirty="0">
                <a:solidFill>
                  <a:srgbClr val="373737"/>
                </a:solidFill>
                <a:effectLst/>
                <a:latin typeface="Open Sans"/>
              </a:rPr>
              <a:t>Freestylers have the hips, hands, and feet. The stroke’s long axis rotation makes it ideal for tall people and even better for tall people with large appendages. Freestylers’ hands act as paddles while their bare feet often resemble the size of a stroker’s fins. Following the initial catch, freestylers rely on the largest muscle groups of the arms and legs to propel them forward.</a:t>
            </a:r>
            <a:endParaRPr lang="tr-TR" dirty="0"/>
          </a:p>
        </p:txBody>
      </p:sp>
      <p:pic>
        <p:nvPicPr>
          <p:cNvPr id="6146" name="Picture 2" descr="underwater-fina-world-championships">
            <a:extLst>
              <a:ext uri="{FF2B5EF4-FFF2-40B4-BE49-F238E27FC236}">
                <a16:creationId xmlns:a16="http://schemas.microsoft.com/office/drawing/2014/main" id="{12840FD8-02A1-4B24-BEE6-9242D26BB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90" y="2132856"/>
            <a:ext cx="4341862" cy="310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9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7A21BC-3FCF-4AB8-AA52-3B555404677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EEEFC09-925C-4B35-92FE-5DE069B4EDEF}"/>
              </a:ext>
            </a:extLst>
          </p:cNvPr>
          <p:cNvSpPr>
            <a:spLocks noGrp="1"/>
          </p:cNvSpPr>
          <p:nvPr>
            <p:ph sz="quarter" idx="1"/>
          </p:nvPr>
        </p:nvSpPr>
        <p:spPr>
          <a:xfrm>
            <a:off x="612648" y="1600200"/>
            <a:ext cx="7991800" cy="4495800"/>
          </a:xfrm>
        </p:spPr>
        <p:txBody>
          <a:bodyPr>
            <a:normAutofit/>
          </a:bodyPr>
          <a:lstStyle/>
          <a:p>
            <a:r>
              <a:rPr lang="tr-TR" dirty="0"/>
              <a:t>I am a </a:t>
            </a:r>
            <a:r>
              <a:rPr lang="tr-TR" dirty="0" err="1"/>
              <a:t>good</a:t>
            </a:r>
            <a:r>
              <a:rPr lang="tr-TR" dirty="0"/>
              <a:t> </a:t>
            </a:r>
            <a:r>
              <a:rPr lang="tr-TR" dirty="0" err="1"/>
              <a:t>swimmer</a:t>
            </a:r>
            <a:r>
              <a:rPr lang="tr-TR" dirty="0"/>
              <a:t> </a:t>
            </a:r>
            <a:r>
              <a:rPr lang="tr-TR" dirty="0" err="1"/>
              <a:t>and</a:t>
            </a:r>
            <a:r>
              <a:rPr lang="tr-TR" dirty="0"/>
              <a:t> I </a:t>
            </a:r>
            <a:r>
              <a:rPr lang="tr-TR" dirty="0" err="1"/>
              <a:t>have</a:t>
            </a:r>
            <a:r>
              <a:rPr lang="tr-TR" dirty="0"/>
              <a:t> </a:t>
            </a:r>
            <a:r>
              <a:rPr lang="tr-TR" dirty="0" err="1"/>
              <a:t>some</a:t>
            </a:r>
            <a:r>
              <a:rPr lang="tr-TR" dirty="0"/>
              <a:t> </a:t>
            </a:r>
            <a:r>
              <a:rPr lang="tr-TR" dirty="0" err="1"/>
              <a:t>medals</a:t>
            </a:r>
            <a:r>
              <a:rPr lang="tr-TR" dirty="0"/>
              <a:t> </a:t>
            </a:r>
          </a:p>
          <a:p>
            <a:pPr marL="0" indent="0">
              <a:buNone/>
            </a:pPr>
            <a:r>
              <a:rPr lang="tr-TR" dirty="0"/>
              <a:t>I </a:t>
            </a:r>
            <a:r>
              <a:rPr lang="tr-TR" dirty="0" err="1"/>
              <a:t>like</a:t>
            </a:r>
            <a:r>
              <a:rPr lang="tr-TR" dirty="0"/>
              <a:t> </a:t>
            </a:r>
            <a:r>
              <a:rPr lang="tr-TR" dirty="0" err="1"/>
              <a:t>swimming</a:t>
            </a:r>
            <a:r>
              <a:rPr lang="tr-TR" dirty="0"/>
              <a:t> </a:t>
            </a:r>
            <a:r>
              <a:rPr lang="tr-TR" dirty="0" err="1"/>
              <a:t>butterfly</a:t>
            </a:r>
            <a:r>
              <a:rPr lang="tr-TR" dirty="0"/>
              <a:t> </a:t>
            </a:r>
            <a:r>
              <a:rPr lang="tr-TR" dirty="0" err="1"/>
              <a:t>because</a:t>
            </a:r>
            <a:r>
              <a:rPr lang="tr-TR" dirty="0"/>
              <a:t> it is </a:t>
            </a:r>
            <a:r>
              <a:rPr lang="tr-TR" dirty="0" err="1"/>
              <a:t>the</a:t>
            </a:r>
            <a:r>
              <a:rPr lang="tr-TR" dirty="0"/>
              <a:t> </a:t>
            </a:r>
            <a:r>
              <a:rPr lang="tr-TR" dirty="0" err="1"/>
              <a:t>hardest</a:t>
            </a:r>
            <a:r>
              <a:rPr lang="tr-TR" dirty="0"/>
              <a:t>     </a:t>
            </a:r>
            <a:r>
              <a:rPr lang="tr-TR" dirty="0" err="1"/>
              <a:t>one</a:t>
            </a:r>
            <a:r>
              <a:rPr lang="tr-TR" dirty="0"/>
              <a:t> </a:t>
            </a:r>
            <a:r>
              <a:rPr lang="tr-TR" dirty="0" err="1"/>
              <a:t>and</a:t>
            </a:r>
            <a:r>
              <a:rPr lang="tr-TR" dirty="0"/>
              <a:t> </a:t>
            </a:r>
            <a:r>
              <a:rPr lang="tr-TR" dirty="0" err="1"/>
              <a:t>makes</a:t>
            </a:r>
            <a:r>
              <a:rPr lang="tr-TR" dirty="0"/>
              <a:t> me </a:t>
            </a:r>
            <a:r>
              <a:rPr lang="tr-TR" dirty="0" err="1"/>
              <a:t>stronger</a:t>
            </a:r>
            <a:r>
              <a:rPr lang="tr-TR" dirty="0"/>
              <a:t> </a:t>
            </a:r>
            <a:r>
              <a:rPr lang="tr-TR" dirty="0" err="1"/>
              <a:t>and</a:t>
            </a:r>
            <a:r>
              <a:rPr lang="tr-TR" dirty="0"/>
              <a:t> a </a:t>
            </a:r>
            <a:r>
              <a:rPr lang="tr-TR" dirty="0" err="1"/>
              <a:t>good</a:t>
            </a:r>
            <a:r>
              <a:rPr lang="tr-TR" dirty="0"/>
              <a:t> </a:t>
            </a:r>
            <a:r>
              <a:rPr lang="tr-TR" dirty="0" err="1"/>
              <a:t>swimmer</a:t>
            </a:r>
            <a:r>
              <a:rPr lang="tr-TR" dirty="0"/>
              <a:t>.</a:t>
            </a:r>
          </a:p>
          <a:p>
            <a:pPr marL="0" indent="0">
              <a:buNone/>
            </a:pPr>
            <a:r>
              <a:rPr lang="tr-TR" dirty="0" err="1"/>
              <a:t>Thank</a:t>
            </a:r>
            <a:r>
              <a:rPr lang="tr-TR" dirty="0"/>
              <a:t> </a:t>
            </a:r>
            <a:r>
              <a:rPr lang="tr-TR" dirty="0" err="1"/>
              <a:t>you</a:t>
            </a:r>
            <a:r>
              <a:rPr lang="tr-TR" dirty="0"/>
              <a:t> </a:t>
            </a:r>
            <a:r>
              <a:rPr lang="tr-TR" dirty="0" err="1"/>
              <a:t>for</a:t>
            </a:r>
            <a:r>
              <a:rPr lang="tr-TR" dirty="0"/>
              <a:t> </a:t>
            </a:r>
            <a:r>
              <a:rPr lang="tr-TR" dirty="0" err="1"/>
              <a:t>listening</a:t>
            </a:r>
            <a:r>
              <a:rPr lang="tr-TR" dirty="0"/>
              <a:t> me. </a:t>
            </a:r>
          </a:p>
          <a:p>
            <a:endParaRPr lang="tr-TR" dirty="0"/>
          </a:p>
          <a:p>
            <a:pPr marL="0" indent="0">
              <a:buNone/>
            </a:pPr>
            <a:r>
              <a:rPr lang="tr-TR" dirty="0"/>
              <a:t>Ali ERGÜDEN </a:t>
            </a:r>
          </a:p>
        </p:txBody>
      </p:sp>
      <p:pic>
        <p:nvPicPr>
          <p:cNvPr id="5" name="Resim 4">
            <a:extLst>
              <a:ext uri="{FF2B5EF4-FFF2-40B4-BE49-F238E27FC236}">
                <a16:creationId xmlns:a16="http://schemas.microsoft.com/office/drawing/2014/main" id="{149CF6BA-2C98-46C6-92F4-5DE8DD3826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212976"/>
            <a:ext cx="2589167" cy="3133637"/>
          </a:xfrm>
          <a:prstGeom prst="rect">
            <a:avLst/>
          </a:prstGeom>
        </p:spPr>
      </p:pic>
    </p:spTree>
    <p:extLst>
      <p:ext uri="{BB962C8B-B14F-4D97-AF65-F5344CB8AC3E}">
        <p14:creationId xmlns:p14="http://schemas.microsoft.com/office/powerpoint/2010/main" val="11898998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TotalTime>
  <Words>630</Words>
  <Application>Microsoft Office PowerPoint</Application>
  <PresentationFormat>Ekran Gösterisi (4:3)</PresentationFormat>
  <Paragraphs>26</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Arial</vt:lpstr>
      <vt:lpstr>BlinkMacSystemFont</vt:lpstr>
      <vt:lpstr>medium-content-serif-font</vt:lpstr>
      <vt:lpstr>Open Sans</vt:lpstr>
      <vt:lpstr>Tw Cen MT</vt:lpstr>
      <vt:lpstr>Wingdings</vt:lpstr>
      <vt:lpstr>Wingdings 2</vt:lpstr>
      <vt:lpstr>Ortalama</vt:lpstr>
      <vt:lpstr>Muscles Used İn Swimming</vt:lpstr>
      <vt:lpstr>Latissimus Dorsi </vt:lpstr>
      <vt:lpstr> Tricep Muscles </vt:lpstr>
      <vt:lpstr>PowerPoint Sunusu</vt:lpstr>
      <vt:lpstr>PowerPoint Sunusu</vt:lpstr>
      <vt:lpstr> Butterfly </vt:lpstr>
      <vt:lpstr> Backstroke </vt:lpstr>
      <vt:lpstr> Freestyle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Swimming</dc:title>
  <dc:creator>Dell</dc:creator>
  <cp:lastModifiedBy>Anıl Beyatlı Gençer</cp:lastModifiedBy>
  <cp:revision>6</cp:revision>
  <dcterms:created xsi:type="dcterms:W3CDTF">2021-03-16T14:26:47Z</dcterms:created>
  <dcterms:modified xsi:type="dcterms:W3CDTF">2021-03-17T07:39:44Z</dcterms:modified>
</cp:coreProperties>
</file>