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1138"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tr-TR" smtClean="0"/>
              <a:t>Asıl başlık stili için tıklatın</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3B9E8223-71F2-4C0D-A2C0-C1FB6E34E27D}" type="datetimeFigureOut">
              <a:rPr lang="tr-TR" smtClean="0"/>
              <a:t>18.04.2021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8CEF206-FAA3-4819-B7DF-665A393BBC9B}"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B9E8223-71F2-4C0D-A2C0-C1FB6E34E27D}" type="datetimeFigureOut">
              <a:rPr lang="tr-TR" smtClean="0"/>
              <a:t>18.04.2021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8CEF206-FAA3-4819-B7DF-665A393BBC9B}"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B9E8223-71F2-4C0D-A2C0-C1FB6E34E27D}" type="datetimeFigureOut">
              <a:rPr lang="tr-TR" smtClean="0"/>
              <a:t>18.04.2021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8CEF206-FAA3-4819-B7DF-665A393BBC9B}"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B9E8223-71F2-4C0D-A2C0-C1FB6E34E27D}" type="datetimeFigureOut">
              <a:rPr lang="tr-TR" smtClean="0"/>
              <a:t>18.04.2021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8CEF206-FAA3-4819-B7DF-665A393BBC9B}"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tr-TR" smtClean="0"/>
              <a:t>Asıl başlık stili için tıklatın</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tr-TR" smtClean="0"/>
              <a:t>Asıl metin stillerini düzenlemek için tıklatın</a:t>
            </a:r>
          </a:p>
        </p:txBody>
      </p:sp>
      <p:sp>
        <p:nvSpPr>
          <p:cNvPr id="4" name="Date Placeholder 3"/>
          <p:cNvSpPr>
            <a:spLocks noGrp="1"/>
          </p:cNvSpPr>
          <p:nvPr>
            <p:ph type="dt" sz="half" idx="10"/>
          </p:nvPr>
        </p:nvSpPr>
        <p:spPr/>
        <p:txBody>
          <a:bodyPr/>
          <a:lstStyle/>
          <a:p>
            <a:fld id="{3B9E8223-71F2-4C0D-A2C0-C1FB6E34E27D}" type="datetimeFigureOut">
              <a:rPr lang="tr-TR" smtClean="0"/>
              <a:t>18.04.2021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8CEF206-FAA3-4819-B7DF-665A393BBC9B}"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3B9E8223-71F2-4C0D-A2C0-C1FB6E34E27D}" type="datetimeFigureOut">
              <a:rPr lang="tr-TR" smtClean="0"/>
              <a:t>18.04.2021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8CEF206-FAA3-4819-B7DF-665A393BBC9B}" type="slidenum">
              <a:rPr lang="tr-TR" smtClean="0"/>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tr-TR" smtClean="0"/>
              <a:t>Asıl metin stillerini düzenlemek için tıklatın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tr-TR" smtClean="0"/>
              <a:t>Asıl metin stillerini düzenlemek için tıklatın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B9E8223-71F2-4C0D-A2C0-C1FB6E34E27D}" type="datetimeFigureOut">
              <a:rPr lang="tr-TR" smtClean="0"/>
              <a:t>18.04.2021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8CEF206-FAA3-4819-B7DF-665A393BBC9B}"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3B9E8223-71F2-4C0D-A2C0-C1FB6E34E27D}" type="datetimeFigureOut">
              <a:rPr lang="tr-TR" smtClean="0"/>
              <a:t>18.04.2021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8CEF206-FAA3-4819-B7DF-665A393BBC9B}"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E8223-71F2-4C0D-A2C0-C1FB6E34E27D}" type="datetimeFigureOut">
              <a:rPr lang="tr-TR" smtClean="0"/>
              <a:t>18.04.2021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8CEF206-FAA3-4819-B7DF-665A393BBC9B}"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tr-TR" smtClean="0"/>
              <a:t>Asıl başlık stili için tıklatın</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tr-TR" smtClean="0"/>
              <a:t>Asıl metin stillerini düzenlemek için tıklatın</a:t>
            </a:r>
          </a:p>
        </p:txBody>
      </p:sp>
      <p:sp>
        <p:nvSpPr>
          <p:cNvPr id="5" name="Date Placeholder 4"/>
          <p:cNvSpPr>
            <a:spLocks noGrp="1"/>
          </p:cNvSpPr>
          <p:nvPr>
            <p:ph type="dt" sz="half" idx="10"/>
          </p:nvPr>
        </p:nvSpPr>
        <p:spPr/>
        <p:txBody>
          <a:bodyPr/>
          <a:lstStyle/>
          <a:p>
            <a:fld id="{3B9E8223-71F2-4C0D-A2C0-C1FB6E34E27D}" type="datetimeFigureOut">
              <a:rPr lang="tr-TR" smtClean="0"/>
              <a:t>18.04.2021</a:t>
            </a:fld>
            <a:endParaRPr lang="tr-T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48CEF206-FAA3-4819-B7DF-665A393BBC9B}"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tr-TR" smtClean="0"/>
              <a:t>Resim eklemek için simgeyi tıklatın</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B9E8223-71F2-4C0D-A2C0-C1FB6E34E27D}" type="datetimeFigureOut">
              <a:rPr lang="tr-TR" smtClean="0"/>
              <a:t>18.04.2021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8CEF206-FAA3-4819-B7DF-665A393BBC9B}"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3B9E8223-71F2-4C0D-A2C0-C1FB6E34E27D}" type="datetimeFigureOut">
              <a:rPr lang="tr-TR" smtClean="0"/>
              <a:t>18.04.2021</a:t>
            </a:fld>
            <a:endParaRPr lang="tr-TR"/>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tr-T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48CEF206-FAA3-4819-B7DF-665A393BBC9B}"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6.xml"/><Relationship Id="rId5" Type="http://schemas.openxmlformats.org/officeDocument/2006/relationships/image" Target="../media/image12.jpeg"/><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sz="4000" dirty="0" smtClean="0">
                <a:solidFill>
                  <a:srgbClr val="00B0F0"/>
                </a:solidFill>
              </a:rPr>
              <a:t>ÇÖĞEN</a:t>
            </a:r>
            <a:endParaRPr lang="tr-TR" sz="4000" dirty="0">
              <a:solidFill>
                <a:srgbClr val="00B0F0"/>
              </a:solidFill>
            </a:endParaRPr>
          </a:p>
        </p:txBody>
      </p:sp>
      <p:sp>
        <p:nvSpPr>
          <p:cNvPr id="3" name="Alt Başlık 2"/>
          <p:cNvSpPr>
            <a:spLocks noGrp="1"/>
          </p:cNvSpPr>
          <p:nvPr>
            <p:ph type="subTitle" idx="1"/>
          </p:nvPr>
        </p:nvSpPr>
        <p:spPr/>
        <p:txBody>
          <a:bodyPr/>
          <a:lstStyle/>
          <a:p>
            <a:r>
              <a:rPr lang="tr-TR" dirty="0" err="1"/>
              <a:t>Turkish</a:t>
            </a:r>
            <a:r>
              <a:rPr lang="tr-TR" dirty="0"/>
              <a:t> </a:t>
            </a:r>
            <a:r>
              <a:rPr lang="tr-TR" dirty="0" err="1"/>
              <a:t>ancestor</a:t>
            </a:r>
            <a:r>
              <a:rPr lang="tr-TR" dirty="0"/>
              <a:t> </a:t>
            </a:r>
            <a:r>
              <a:rPr lang="tr-TR" dirty="0" err="1"/>
              <a:t>sport</a:t>
            </a:r>
            <a:endParaRPr lang="tr-TR" dirty="0"/>
          </a:p>
        </p:txBody>
      </p:sp>
    </p:spTree>
    <p:extLst>
      <p:ext uri="{BB962C8B-B14F-4D97-AF65-F5344CB8AC3E}">
        <p14:creationId xmlns:p14="http://schemas.microsoft.com/office/powerpoint/2010/main" val="59221510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sz="1600" dirty="0">
                <a:solidFill>
                  <a:schemeClr val="accent3">
                    <a:lumMod val="75000"/>
                  </a:schemeClr>
                </a:solidFill>
              </a:rPr>
              <a:t>Now let me introduce to you </a:t>
            </a:r>
            <a:r>
              <a:rPr lang="tr-TR" sz="1600" dirty="0">
                <a:solidFill>
                  <a:schemeClr val="accent3">
                    <a:lumMod val="75000"/>
                  </a:schemeClr>
                </a:solidFill>
              </a:rPr>
              <a:t>ç</a:t>
            </a:r>
            <a:r>
              <a:rPr lang="tr-TR" sz="1600" dirty="0" smtClean="0">
                <a:solidFill>
                  <a:schemeClr val="accent3">
                    <a:lumMod val="75000"/>
                  </a:schemeClr>
                </a:solidFill>
              </a:rPr>
              <a:t>öğen</a:t>
            </a:r>
            <a:r>
              <a:rPr lang="en-US" sz="1600" dirty="0" smtClean="0">
                <a:solidFill>
                  <a:schemeClr val="accent3">
                    <a:lumMod val="75000"/>
                  </a:schemeClr>
                </a:solidFill>
              </a:rPr>
              <a:t>, </a:t>
            </a:r>
            <a:r>
              <a:rPr lang="en-US" sz="1600" dirty="0">
                <a:solidFill>
                  <a:schemeClr val="accent3">
                    <a:lumMod val="75000"/>
                  </a:schemeClr>
                </a:solidFill>
              </a:rPr>
              <a:t>the ancestor sport of the Turks</a:t>
            </a:r>
            <a:r>
              <a:rPr lang="en-US" sz="1600" dirty="0"/>
              <a:t>.</a:t>
            </a:r>
            <a:endParaRPr lang="tr-TR" sz="1600" dirty="0"/>
          </a:p>
        </p:txBody>
      </p:sp>
      <p:sp>
        <p:nvSpPr>
          <p:cNvPr id="3" name="İçerik Yer Tutucusu 2"/>
          <p:cNvSpPr>
            <a:spLocks noGrp="1"/>
          </p:cNvSpPr>
          <p:nvPr>
            <p:ph idx="1"/>
          </p:nvPr>
        </p:nvSpPr>
        <p:spPr>
          <a:solidFill>
            <a:schemeClr val="accent3">
              <a:lumMod val="60000"/>
              <a:lumOff val="40000"/>
            </a:schemeClr>
          </a:solidFill>
        </p:spPr>
        <p:txBody>
          <a:bodyPr/>
          <a:lstStyle/>
          <a:p>
            <a:r>
              <a:rPr lang="en-US" dirty="0">
                <a:solidFill>
                  <a:schemeClr val="bg1"/>
                </a:solidFill>
              </a:rPr>
              <a:t>General View Of </a:t>
            </a:r>
            <a:r>
              <a:rPr lang="en-US" dirty="0" err="1">
                <a:solidFill>
                  <a:srgbClr val="FF0000"/>
                </a:solidFill>
              </a:rPr>
              <a:t>Çevken</a:t>
            </a:r>
            <a:r>
              <a:rPr lang="en-US" dirty="0">
                <a:solidFill>
                  <a:srgbClr val="FF0000"/>
                </a:solidFill>
              </a:rPr>
              <a:t> / </a:t>
            </a:r>
            <a:r>
              <a:rPr lang="en-US" dirty="0" err="1">
                <a:solidFill>
                  <a:srgbClr val="FF0000"/>
                </a:solidFill>
              </a:rPr>
              <a:t>Çöğen</a:t>
            </a:r>
            <a:r>
              <a:rPr lang="en-US" dirty="0">
                <a:solidFill>
                  <a:srgbClr val="FF0000"/>
                </a:solidFill>
              </a:rPr>
              <a:t> / </a:t>
            </a:r>
            <a:r>
              <a:rPr lang="en-US" dirty="0" err="1">
                <a:solidFill>
                  <a:srgbClr val="FF0000"/>
                </a:solidFill>
              </a:rPr>
              <a:t>Çevgan</a:t>
            </a:r>
            <a:r>
              <a:rPr lang="en-US" dirty="0">
                <a:solidFill>
                  <a:srgbClr val="FF0000"/>
                </a:solidFill>
              </a:rPr>
              <a:t> / Polo Game In Turkish Societies From </a:t>
            </a:r>
            <a:r>
              <a:rPr lang="en-US" dirty="0" err="1">
                <a:solidFill>
                  <a:srgbClr val="FF0000"/>
                </a:solidFill>
              </a:rPr>
              <a:t>ThePast</a:t>
            </a:r>
            <a:r>
              <a:rPr lang="en-US" dirty="0">
                <a:solidFill>
                  <a:schemeClr val="bg1"/>
                </a:solidFill>
              </a:rPr>
              <a:t> To The </a:t>
            </a:r>
            <a:r>
              <a:rPr lang="en-US" dirty="0" err="1">
                <a:solidFill>
                  <a:schemeClr val="bg1"/>
                </a:solidFill>
              </a:rPr>
              <a:t>PresentThe</a:t>
            </a:r>
            <a:r>
              <a:rPr lang="en-US" dirty="0">
                <a:solidFill>
                  <a:schemeClr val="bg1"/>
                </a:solidFill>
              </a:rPr>
              <a:t> folklore of the </a:t>
            </a:r>
            <a:r>
              <a:rPr lang="en-US" dirty="0">
                <a:solidFill>
                  <a:srgbClr val="FF0000"/>
                </a:solidFill>
              </a:rPr>
              <a:t>“</a:t>
            </a:r>
            <a:r>
              <a:rPr lang="en-US" dirty="0" err="1">
                <a:solidFill>
                  <a:srgbClr val="FF0000"/>
                </a:solidFill>
              </a:rPr>
              <a:t>çevgen</a:t>
            </a:r>
            <a:r>
              <a:rPr lang="en-US" dirty="0">
                <a:solidFill>
                  <a:srgbClr val="FF0000"/>
                </a:solidFill>
              </a:rPr>
              <a:t> / </a:t>
            </a:r>
            <a:r>
              <a:rPr lang="en-US" dirty="0" err="1">
                <a:solidFill>
                  <a:srgbClr val="FF0000"/>
                </a:solidFill>
              </a:rPr>
              <a:t>çöğen</a:t>
            </a:r>
            <a:r>
              <a:rPr lang="en-US" dirty="0">
                <a:solidFill>
                  <a:srgbClr val="FF0000"/>
                </a:solidFill>
              </a:rPr>
              <a:t> / </a:t>
            </a:r>
            <a:r>
              <a:rPr lang="en-US" dirty="0" err="1">
                <a:solidFill>
                  <a:srgbClr val="FF0000"/>
                </a:solidFill>
              </a:rPr>
              <a:t>çevgan</a:t>
            </a:r>
            <a:r>
              <a:rPr lang="en-US" dirty="0">
                <a:solidFill>
                  <a:srgbClr val="FF0000"/>
                </a:solidFill>
              </a:rPr>
              <a:t> / polo” </a:t>
            </a:r>
            <a:r>
              <a:rPr lang="en-US" dirty="0">
                <a:solidFill>
                  <a:schemeClr val="bg1"/>
                </a:solidFill>
              </a:rPr>
              <a:t>game, as well as its origin, source, </a:t>
            </a:r>
            <a:r>
              <a:rPr lang="en-US" dirty="0" err="1">
                <a:solidFill>
                  <a:schemeClr val="bg1"/>
                </a:solidFill>
              </a:rPr>
              <a:t>geograpic</a:t>
            </a:r>
            <a:r>
              <a:rPr lang="en-US" dirty="0">
                <a:solidFill>
                  <a:schemeClr val="bg1"/>
                </a:solidFill>
              </a:rPr>
              <a:t> distribution, terminology and new dimensions, which were unknown before, were investigated in this study. Even though </a:t>
            </a:r>
            <a:r>
              <a:rPr lang="en-US" dirty="0" err="1">
                <a:solidFill>
                  <a:srgbClr val="FF0000"/>
                </a:solidFill>
              </a:rPr>
              <a:t>çögen</a:t>
            </a:r>
            <a:r>
              <a:rPr lang="en-US" dirty="0">
                <a:solidFill>
                  <a:schemeClr val="bg1"/>
                </a:solidFill>
              </a:rPr>
              <a:t> is one of the traditional Turkish riding sports, its origin was wrongfully attributed to Persia in most international literature. Some of the Russian literature, especially the Central Asian related ones, indicated in many ways that during the ages where life was centered around horses, </a:t>
            </a:r>
            <a:r>
              <a:rPr lang="en-US" dirty="0" err="1">
                <a:solidFill>
                  <a:schemeClr val="bg1"/>
                </a:solidFill>
              </a:rPr>
              <a:t>çöğen</a:t>
            </a:r>
            <a:r>
              <a:rPr lang="en-US" dirty="0">
                <a:solidFill>
                  <a:schemeClr val="bg1"/>
                </a:solidFill>
              </a:rPr>
              <a:t> / </a:t>
            </a:r>
            <a:r>
              <a:rPr lang="en-US" dirty="0" err="1">
                <a:solidFill>
                  <a:schemeClr val="bg1"/>
                </a:solidFill>
              </a:rPr>
              <a:t>çevken</a:t>
            </a:r>
            <a:r>
              <a:rPr lang="en-US" dirty="0">
                <a:solidFill>
                  <a:schemeClr val="bg1"/>
                </a:solidFill>
              </a:rPr>
              <a:t> was the result of “steppe – horse based Turkish culture”. The aim of this study is to define the position of “</a:t>
            </a:r>
            <a:r>
              <a:rPr lang="en-US" dirty="0" err="1">
                <a:solidFill>
                  <a:srgbClr val="FF0000"/>
                </a:solidFill>
              </a:rPr>
              <a:t>çöğen</a:t>
            </a:r>
            <a:r>
              <a:rPr lang="en-US" dirty="0">
                <a:solidFill>
                  <a:schemeClr val="bg1"/>
                </a:solidFill>
              </a:rPr>
              <a:t>” in the </a:t>
            </a:r>
            <a:r>
              <a:rPr lang="en-US" dirty="0" err="1">
                <a:solidFill>
                  <a:schemeClr val="bg1"/>
                </a:solidFill>
              </a:rPr>
              <a:t>socia</a:t>
            </a:r>
            <a:r>
              <a:rPr lang="en-US" dirty="0">
                <a:solidFill>
                  <a:schemeClr val="bg1"/>
                </a:solidFill>
              </a:rPr>
              <a:t>-economic and cultural lives of the Turkish communities, to correctly</a:t>
            </a:r>
            <a:endParaRPr lang="tr-TR" dirty="0">
              <a:solidFill>
                <a:schemeClr val="bg1"/>
              </a:solidFill>
            </a:endParaRPr>
          </a:p>
        </p:txBody>
      </p:sp>
      <p:pic>
        <p:nvPicPr>
          <p:cNvPr id="1026" name="Picture 2" descr="C:\Users\oguz4\Desktop\çöğen-çevgen-oyunu.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8224" y="5229199"/>
            <a:ext cx="2400182" cy="150019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oguz4\Desktop\16-k6zwtYARV4l7RfhwVMpSvzwYXYPRpAGxCDEdyyuH.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5164895"/>
            <a:ext cx="3936479" cy="1628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8287329"/>
      </p:ext>
    </p:extLst>
  </p:cSld>
  <p:clrMapOvr>
    <a:masterClrMapping/>
  </p:clrMapOvr>
  <mc:AlternateContent xmlns:mc="http://schemas.openxmlformats.org/markup-compatibility/2006">
    <mc:Choice xmlns:p14="http://schemas.microsoft.com/office/powerpoint/2010/main" Requires="p14">
      <p:transition spd="slow" p14:dur="3400">
        <p14:reveal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wheel(1)">
                                      <p:cBhvr>
                                        <p:cTn id="7" dur="2000"/>
                                        <p:tgtEl>
                                          <p:spTgt spid="1027"/>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wheel(1)">
                                      <p:cBhvr>
                                        <p:cTn id="12"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7584" y="332656"/>
            <a:ext cx="7516316" cy="548640"/>
          </a:xfrm>
          <a:solidFill>
            <a:srgbClr val="C00000"/>
          </a:solidFill>
        </p:spPr>
        <p:txBody>
          <a:bodyPr/>
          <a:lstStyle/>
          <a:p>
            <a:r>
              <a:rPr lang="tr-TR" dirty="0">
                <a:solidFill>
                  <a:schemeClr val="bg1"/>
                </a:solidFill>
              </a:rPr>
              <a:t>in </a:t>
            </a:r>
            <a:r>
              <a:rPr lang="tr-TR" dirty="0" err="1">
                <a:solidFill>
                  <a:schemeClr val="bg1"/>
                </a:solidFill>
              </a:rPr>
              <a:t>the</a:t>
            </a:r>
            <a:r>
              <a:rPr lang="tr-TR" dirty="0">
                <a:solidFill>
                  <a:schemeClr val="bg1"/>
                </a:solidFill>
              </a:rPr>
              <a:t> </a:t>
            </a:r>
            <a:r>
              <a:rPr lang="tr-TR" dirty="0" err="1">
                <a:solidFill>
                  <a:schemeClr val="bg1"/>
                </a:solidFill>
              </a:rPr>
              <a:t>continuation</a:t>
            </a:r>
            <a:endParaRPr lang="tr-TR" dirty="0">
              <a:solidFill>
                <a:schemeClr val="bg1"/>
              </a:solidFill>
            </a:endParaRPr>
          </a:p>
        </p:txBody>
      </p:sp>
      <p:sp>
        <p:nvSpPr>
          <p:cNvPr id="3" name="İçerik Yer Tutucusu 2"/>
          <p:cNvSpPr>
            <a:spLocks noGrp="1"/>
          </p:cNvSpPr>
          <p:nvPr>
            <p:ph idx="1"/>
          </p:nvPr>
        </p:nvSpPr>
        <p:spPr>
          <a:solidFill>
            <a:schemeClr val="bg1"/>
          </a:solidFill>
        </p:spPr>
        <p:txBody>
          <a:bodyPr/>
          <a:lstStyle/>
          <a:p>
            <a:r>
              <a:rPr lang="en-US" dirty="0">
                <a:solidFill>
                  <a:schemeClr val="accent2">
                    <a:lumMod val="60000"/>
                    <a:lumOff val="40000"/>
                  </a:schemeClr>
                </a:solidFill>
              </a:rPr>
              <a:t>To reflect the history of Turkish sports and to strengthen the role of the Turks in the history of sports and to place the “centipede” where it deserves. This game was played for the first time in 841 and 946 in </a:t>
            </a:r>
            <a:r>
              <a:rPr lang="en-US" dirty="0" err="1">
                <a:solidFill>
                  <a:srgbClr val="FF0000"/>
                </a:solidFill>
              </a:rPr>
              <a:t>Yenisey</a:t>
            </a:r>
            <a:r>
              <a:rPr lang="en-US" dirty="0">
                <a:solidFill>
                  <a:srgbClr val="FF0000"/>
                </a:solidFill>
              </a:rPr>
              <a:t> </a:t>
            </a:r>
            <a:r>
              <a:rPr lang="en-US" dirty="0">
                <a:solidFill>
                  <a:schemeClr val="accent2">
                    <a:lumMod val="60000"/>
                    <a:lumOff val="40000"/>
                  </a:schemeClr>
                </a:solidFill>
              </a:rPr>
              <a:t>and </a:t>
            </a:r>
            <a:r>
              <a:rPr lang="en-US" dirty="0" err="1">
                <a:solidFill>
                  <a:srgbClr val="FF0000"/>
                </a:solidFill>
              </a:rPr>
              <a:t>Issık</a:t>
            </a:r>
            <a:r>
              <a:rPr lang="en-US" dirty="0">
                <a:solidFill>
                  <a:srgbClr val="FF0000"/>
                </a:solidFill>
              </a:rPr>
              <a:t> </a:t>
            </a:r>
            <a:r>
              <a:rPr lang="en-US" dirty="0" err="1">
                <a:solidFill>
                  <a:srgbClr val="FF0000"/>
                </a:solidFill>
              </a:rPr>
              <a:t>Kök</a:t>
            </a:r>
            <a:r>
              <a:rPr lang="en-US" dirty="0">
                <a:solidFill>
                  <a:srgbClr val="FF0000"/>
                </a:solidFill>
              </a:rPr>
              <a:t> </a:t>
            </a:r>
            <a:r>
              <a:rPr lang="en-US" dirty="0">
                <a:solidFill>
                  <a:schemeClr val="accent2">
                    <a:lumMod val="60000"/>
                    <a:lumOff val="40000"/>
                  </a:schemeClr>
                </a:solidFill>
              </a:rPr>
              <a:t>and later in all other Turkish states. Although the records about </a:t>
            </a:r>
            <a:r>
              <a:rPr lang="en-US" dirty="0" err="1">
                <a:solidFill>
                  <a:srgbClr val="FF0000"/>
                </a:solidFill>
              </a:rPr>
              <a:t>Çöğen</a:t>
            </a:r>
            <a:r>
              <a:rPr lang="en-US" dirty="0">
                <a:solidFill>
                  <a:schemeClr val="accent2">
                    <a:lumMod val="60000"/>
                    <a:lumOff val="40000"/>
                  </a:schemeClr>
                </a:solidFill>
              </a:rPr>
              <a:t> are found in major Turkish literary records and medical books, this play cannot be seen in Turkish mythology. The same authors put mythology before great literary records. It has been noted that with the decreasing role of the horse, the </a:t>
            </a:r>
            <a:r>
              <a:rPr lang="en-US" dirty="0" err="1">
                <a:solidFill>
                  <a:srgbClr val="FF0000"/>
                </a:solidFill>
              </a:rPr>
              <a:t>cöğen</a:t>
            </a:r>
            <a:r>
              <a:rPr lang="en-US" dirty="0">
                <a:solidFill>
                  <a:srgbClr val="FF0000"/>
                </a:solidFill>
              </a:rPr>
              <a:t>,</a:t>
            </a:r>
            <a:r>
              <a:rPr lang="en-US" dirty="0">
                <a:solidFill>
                  <a:schemeClr val="accent2">
                    <a:lumMod val="60000"/>
                    <a:lumOff val="40000"/>
                  </a:schemeClr>
                </a:solidFill>
              </a:rPr>
              <a:t> which it previously carried out in Turkish societies, lost many of its functions.</a:t>
            </a:r>
            <a:endParaRPr lang="tr-TR" dirty="0">
              <a:solidFill>
                <a:schemeClr val="accent2">
                  <a:lumMod val="60000"/>
                  <a:lumOff val="40000"/>
                </a:schemeClr>
              </a:solidFill>
            </a:endParaRPr>
          </a:p>
        </p:txBody>
      </p:sp>
      <p:pic>
        <p:nvPicPr>
          <p:cNvPr id="2050" name="Picture 2" descr="C:\Users\oguz4\Desktop\downlo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212976"/>
            <a:ext cx="2619375" cy="1743075"/>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oguz4\Desktop\indi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8184" y="3068960"/>
            <a:ext cx="2552700" cy="1790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32669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randombar(horizontal)">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2051"/>
                                        </p:tgtEl>
                                        <p:attrNameLst>
                                          <p:attrName>style.visibility</p:attrName>
                                        </p:attrNameLst>
                                      </p:cBhvr>
                                      <p:to>
                                        <p:strVal val="visible"/>
                                      </p:to>
                                    </p:set>
                                    <p:anim calcmode="lin" valueType="num">
                                      <p:cBhvr>
                                        <p:cTn id="12" dur="1000" fill="hold"/>
                                        <p:tgtEl>
                                          <p:spTgt spid="2051"/>
                                        </p:tgtEl>
                                        <p:attrNameLst>
                                          <p:attrName>ppt_w</p:attrName>
                                        </p:attrNameLst>
                                      </p:cBhvr>
                                      <p:tavLst>
                                        <p:tav tm="0">
                                          <p:val>
                                            <p:fltVal val="0"/>
                                          </p:val>
                                        </p:tav>
                                        <p:tav tm="100000">
                                          <p:val>
                                            <p:strVal val="#ppt_w"/>
                                          </p:val>
                                        </p:tav>
                                      </p:tavLst>
                                    </p:anim>
                                    <p:anim calcmode="lin" valueType="num">
                                      <p:cBhvr>
                                        <p:cTn id="13" dur="1000" fill="hold"/>
                                        <p:tgtEl>
                                          <p:spTgt spid="2051"/>
                                        </p:tgtEl>
                                        <p:attrNameLst>
                                          <p:attrName>ppt_h</p:attrName>
                                        </p:attrNameLst>
                                      </p:cBhvr>
                                      <p:tavLst>
                                        <p:tav tm="0">
                                          <p:val>
                                            <p:fltVal val="0"/>
                                          </p:val>
                                        </p:tav>
                                        <p:tav tm="100000">
                                          <p:val>
                                            <p:strVal val="#ppt_h"/>
                                          </p:val>
                                        </p:tav>
                                      </p:tavLst>
                                    </p:anim>
                                    <p:anim calcmode="lin" valueType="num">
                                      <p:cBhvr>
                                        <p:cTn id="14" dur="1000" fill="hold"/>
                                        <p:tgtEl>
                                          <p:spTgt spid="2051"/>
                                        </p:tgtEl>
                                        <p:attrNameLst>
                                          <p:attrName>style.rotation</p:attrName>
                                        </p:attrNameLst>
                                      </p:cBhvr>
                                      <p:tavLst>
                                        <p:tav tm="0">
                                          <p:val>
                                            <p:fltVal val="90"/>
                                          </p:val>
                                        </p:tav>
                                        <p:tav tm="100000">
                                          <p:val>
                                            <p:fltVal val="0"/>
                                          </p:val>
                                        </p:tav>
                                      </p:tavLst>
                                    </p:anim>
                                    <p:animEffect transition="in" filter="fade">
                                      <p:cBhvr>
                                        <p:cTn id="15" dur="10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rgbClr val="C00000"/>
          </a:solidFill>
        </p:spPr>
        <p:txBody>
          <a:bodyPr/>
          <a:lstStyle/>
          <a:p>
            <a:r>
              <a:rPr lang="tr-TR" dirty="0" smtClean="0">
                <a:solidFill>
                  <a:schemeClr val="bg1"/>
                </a:solidFill>
              </a:rPr>
              <a:t>IN THE CONTINUATION</a:t>
            </a:r>
            <a:endParaRPr lang="tr-TR" dirty="0">
              <a:solidFill>
                <a:schemeClr val="bg1"/>
              </a:solidFill>
            </a:endParaRPr>
          </a:p>
        </p:txBody>
      </p:sp>
      <p:sp>
        <p:nvSpPr>
          <p:cNvPr id="3" name="İçerik Yer Tutucusu 2"/>
          <p:cNvSpPr>
            <a:spLocks noGrp="1"/>
          </p:cNvSpPr>
          <p:nvPr>
            <p:ph idx="1"/>
          </p:nvPr>
        </p:nvSpPr>
        <p:spPr>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2700000" scaled="1"/>
            <a:tileRect/>
          </a:gradFill>
        </p:spPr>
        <p:txBody>
          <a:bodyPr/>
          <a:lstStyle/>
          <a:p>
            <a:r>
              <a:rPr lang="tr-TR" dirty="0" smtClean="0"/>
              <a:t>W</a:t>
            </a:r>
            <a:r>
              <a:rPr lang="en-US" dirty="0" err="1" smtClean="0"/>
              <a:t>hich</a:t>
            </a:r>
            <a:r>
              <a:rPr lang="en-US" dirty="0" smtClean="0"/>
              <a:t> </a:t>
            </a:r>
            <a:r>
              <a:rPr lang="en-US" dirty="0"/>
              <a:t>it had previously executed in Turkish societies. Consequently, the game was played less and less and was slowly being </a:t>
            </a:r>
            <a:r>
              <a:rPr lang="en-US" dirty="0" err="1"/>
              <a:t>forgetten</a:t>
            </a:r>
            <a:r>
              <a:rPr lang="en-US" dirty="0"/>
              <a:t>. Polo played in Istanbul by the British in </a:t>
            </a:r>
            <a:r>
              <a:rPr lang="en-US" dirty="0">
                <a:solidFill>
                  <a:schemeClr val="bg1"/>
                </a:solidFill>
              </a:rPr>
              <a:t>1912, </a:t>
            </a:r>
            <a:r>
              <a:rPr lang="en-US" dirty="0"/>
              <a:t>was not played in Turkey since. It was recorded that this game was played in </a:t>
            </a:r>
            <a:r>
              <a:rPr lang="en-US" dirty="0">
                <a:solidFill>
                  <a:schemeClr val="bg1"/>
                </a:solidFill>
              </a:rPr>
              <a:t>Frunze/</a:t>
            </a:r>
            <a:r>
              <a:rPr lang="en-US" dirty="0" err="1">
                <a:solidFill>
                  <a:schemeClr val="bg1"/>
                </a:solidFill>
              </a:rPr>
              <a:t>Bişkek</a:t>
            </a:r>
            <a:r>
              <a:rPr lang="en-US" dirty="0">
                <a:solidFill>
                  <a:schemeClr val="bg1"/>
                </a:solidFill>
              </a:rPr>
              <a:t> </a:t>
            </a:r>
            <a:r>
              <a:rPr lang="en-US" dirty="0"/>
              <a:t>with the name of “</a:t>
            </a:r>
            <a:r>
              <a:rPr lang="en-US" dirty="0" err="1">
                <a:solidFill>
                  <a:schemeClr val="bg1"/>
                </a:solidFill>
              </a:rPr>
              <a:t>çevken</a:t>
            </a:r>
            <a:r>
              <a:rPr lang="en-US" dirty="0"/>
              <a:t>” in </a:t>
            </a:r>
            <a:r>
              <a:rPr lang="en-US" dirty="0">
                <a:solidFill>
                  <a:schemeClr val="bg1"/>
                </a:solidFill>
              </a:rPr>
              <a:t>1972.</a:t>
            </a:r>
            <a:r>
              <a:rPr lang="en-US" dirty="0"/>
              <a:t> Today, it is played in Southern Turkistan and known as “</a:t>
            </a:r>
            <a:r>
              <a:rPr lang="en-US" dirty="0" err="1"/>
              <a:t>çevken</a:t>
            </a:r>
            <a:r>
              <a:rPr lang="en-US" dirty="0"/>
              <a:t>”, “</a:t>
            </a:r>
            <a:r>
              <a:rPr lang="en-US" dirty="0" err="1">
                <a:solidFill>
                  <a:schemeClr val="bg1"/>
                </a:solidFill>
              </a:rPr>
              <a:t>gil-git</a:t>
            </a:r>
            <a:r>
              <a:rPr lang="en-US" dirty="0">
                <a:solidFill>
                  <a:schemeClr val="bg1"/>
                </a:solidFill>
              </a:rPr>
              <a:t>”</a:t>
            </a:r>
            <a:r>
              <a:rPr lang="en-US" dirty="0"/>
              <a:t> or </a:t>
            </a:r>
            <a:r>
              <a:rPr lang="en-US" dirty="0">
                <a:solidFill>
                  <a:schemeClr val="bg1"/>
                </a:solidFill>
              </a:rPr>
              <a:t>“</a:t>
            </a:r>
            <a:r>
              <a:rPr lang="en-US" dirty="0" err="1">
                <a:solidFill>
                  <a:schemeClr val="bg1"/>
                </a:solidFill>
              </a:rPr>
              <a:t>pulu</a:t>
            </a:r>
            <a:r>
              <a:rPr lang="en-US" dirty="0"/>
              <a:t>”. With its modern name, “polo” is continued to be played by wealthy high-class society.</a:t>
            </a:r>
            <a:endParaRPr lang="tr-TR" dirty="0"/>
          </a:p>
        </p:txBody>
      </p:sp>
      <p:pic>
        <p:nvPicPr>
          <p:cNvPr id="3074" name="Picture 2" descr="C:\Users\oguz4\Desktop\resized_3f294-899f3b0c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2780928"/>
            <a:ext cx="4416152" cy="1728192"/>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oguz4\Desktop\unname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6136" y="3710186"/>
            <a:ext cx="30480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9154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1000"/>
                                        <p:tgtEl>
                                          <p:spTgt spid="3074"/>
                                        </p:tgtEl>
                                      </p:cBhvr>
                                    </p:animEffect>
                                    <p:anim calcmode="lin" valueType="num">
                                      <p:cBhvr>
                                        <p:cTn id="8" dur="1000" fill="hold"/>
                                        <p:tgtEl>
                                          <p:spTgt spid="3074"/>
                                        </p:tgtEl>
                                        <p:attrNameLst>
                                          <p:attrName>ppt_x</p:attrName>
                                        </p:attrNameLst>
                                      </p:cBhvr>
                                      <p:tavLst>
                                        <p:tav tm="0">
                                          <p:val>
                                            <p:strVal val="#ppt_x"/>
                                          </p:val>
                                        </p:tav>
                                        <p:tav tm="100000">
                                          <p:val>
                                            <p:strVal val="#ppt_x"/>
                                          </p:val>
                                        </p:tav>
                                      </p:tavLst>
                                    </p:anim>
                                    <p:anim calcmode="lin" valueType="num">
                                      <p:cBhvr>
                                        <p:cTn id="9" dur="1000" fill="hold"/>
                                        <p:tgtEl>
                                          <p:spTgt spid="307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075"/>
                                        </p:tgtEl>
                                        <p:attrNameLst>
                                          <p:attrName>style.visibility</p:attrName>
                                        </p:attrNameLst>
                                      </p:cBhvr>
                                      <p:to>
                                        <p:strVal val="visible"/>
                                      </p:to>
                                    </p:set>
                                    <p:animEffect transition="in" filter="fade">
                                      <p:cBhvr>
                                        <p:cTn id="14" dur="1000"/>
                                        <p:tgtEl>
                                          <p:spTgt spid="3075"/>
                                        </p:tgtEl>
                                      </p:cBhvr>
                                    </p:animEffect>
                                    <p:anim calcmode="lin" valueType="num">
                                      <p:cBhvr>
                                        <p:cTn id="15" dur="1000" fill="hold"/>
                                        <p:tgtEl>
                                          <p:spTgt spid="3075"/>
                                        </p:tgtEl>
                                        <p:attrNameLst>
                                          <p:attrName>ppt_x</p:attrName>
                                        </p:attrNameLst>
                                      </p:cBhvr>
                                      <p:tavLst>
                                        <p:tav tm="0">
                                          <p:val>
                                            <p:strVal val="#ppt_x"/>
                                          </p:val>
                                        </p:tav>
                                        <p:tav tm="100000">
                                          <p:val>
                                            <p:strVal val="#ppt_x"/>
                                          </p:val>
                                        </p:tav>
                                      </p:tavLst>
                                    </p:anim>
                                    <p:anim calcmode="lin" valueType="num">
                                      <p:cBhvr>
                                        <p:cTn id="16" dur="1000" fill="hold"/>
                                        <p:tgtEl>
                                          <p:spTgt spid="307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13500000" scaled="1"/>
            <a:tileRect/>
          </a:gradFill>
          <a:ln>
            <a:solidFill>
              <a:srgbClr val="00B0F0"/>
            </a:solidFill>
          </a:ln>
        </p:spPr>
        <p:txBody>
          <a:bodyPr/>
          <a:lstStyle/>
          <a:p>
            <a:r>
              <a:rPr lang="en-US" dirty="0"/>
              <a:t>THANK YOU FOR WATCHING THIS SLIDE</a:t>
            </a:r>
            <a:endParaRPr lang="tr-TR" dirty="0"/>
          </a:p>
        </p:txBody>
      </p:sp>
      <p:pic>
        <p:nvPicPr>
          <p:cNvPr id="4099" name="Picture 3" descr="C:\Users\oguz4\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8619" y="5157192"/>
            <a:ext cx="2819400" cy="1619250"/>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C:\Users\oguz4\Desktop\unname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5936" y="4437112"/>
            <a:ext cx="4876800" cy="2232248"/>
          </a:xfrm>
          <a:prstGeom prst="rect">
            <a:avLst/>
          </a:prstGeom>
          <a:noFill/>
          <a:extLst>
            <a:ext uri="{909E8E84-426E-40DD-AFC4-6F175D3DCCD1}">
              <a14:hiddenFill xmlns:a14="http://schemas.microsoft.com/office/drawing/2010/main">
                <a:solidFill>
                  <a:srgbClr val="FFFFFF"/>
                </a:solidFill>
              </a14:hiddenFill>
            </a:ext>
          </a:extLst>
        </p:spPr>
      </p:pic>
      <p:pic>
        <p:nvPicPr>
          <p:cNvPr id="4103" name="Picture 7" descr="Türk Bayrağı | Al renkli zemin üzerine beyaz hilal ve yıldız… | Flick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1268760"/>
            <a:ext cx="4320480" cy="2232248"/>
          </a:xfrm>
          <a:prstGeom prst="rect">
            <a:avLst/>
          </a:prstGeom>
          <a:noFill/>
          <a:extLst>
            <a:ext uri="{909E8E84-426E-40DD-AFC4-6F175D3DCCD1}">
              <a14:hiddenFill xmlns:a14="http://schemas.microsoft.com/office/drawing/2010/main">
                <a:solidFill>
                  <a:srgbClr val="FFFFFF"/>
                </a:solidFill>
              </a14:hiddenFill>
            </a:ext>
          </a:extLst>
        </p:spPr>
      </p:pic>
      <p:pic>
        <p:nvPicPr>
          <p:cNvPr id="4105" name="Picture 9" descr="İki Sınıf İki Gülen Yüz - Serinhisar İmam Hatip Ortaokulu"/>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92080" y="1178910"/>
            <a:ext cx="2857500" cy="24119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21521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çılar">
  <a:themeElements>
    <a:clrScheme name="Açılar">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çılar">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çıla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36</TotalTime>
  <Words>408</Words>
  <Application>Microsoft Office PowerPoint</Application>
  <PresentationFormat>Ekran Gösterisi (4:3)</PresentationFormat>
  <Paragraphs>9</Paragraphs>
  <Slides>5</Slides>
  <Notes>0</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Açılar</vt:lpstr>
      <vt:lpstr>ÇÖĞEN</vt:lpstr>
      <vt:lpstr>Now let me introduce to you çöğen, the ancestor sport of the Turks.</vt:lpstr>
      <vt:lpstr>in the continuation</vt:lpstr>
      <vt:lpstr>IN THE CONTINUATION</vt:lpstr>
      <vt:lpstr>THANK YOU FOR WATCHING THIS SLIDE</vt:lpstr>
    </vt:vector>
  </TitlesOfParts>
  <Company>NouS TncTR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ÇÖĞEN</dc:title>
  <dc:creator>oğuzhan mısırlıoğlu</dc:creator>
  <cp:lastModifiedBy>oğuzhan mısırlıoğlu</cp:lastModifiedBy>
  <cp:revision>4</cp:revision>
  <dcterms:created xsi:type="dcterms:W3CDTF">2021-04-18T16:49:28Z</dcterms:created>
  <dcterms:modified xsi:type="dcterms:W3CDTF">2021-04-18T17:25:53Z</dcterms:modified>
</cp:coreProperties>
</file>