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5143500" type="screen16x9"/>
  <p:notesSz cx="6858000" cy="9144000"/>
  <p:embeddedFontLst>
    <p:embeddedFont>
      <p:font typeface="Gill Sans" charset="0"/>
      <p:regular r:id="rId36"/>
      <p:bold r:id="rId37"/>
    </p:embeddedFont>
    <p:embeddedFont>
      <p:font typeface="Bookman Old Style" pitchFamily="18" charset="0"/>
      <p:regular r:id="rId38"/>
      <p:bold r:id="rId39"/>
      <p:italic r:id="rId40"/>
      <p:boldItalic r:id="rId41"/>
    </p:embeddedFont>
    <p:embeddedFont>
      <p:font typeface="Georgia" pitchFamily="18" charset="0"/>
      <p:regular r:id="rId42"/>
      <p:bold r:id="rId43"/>
      <p:italic r:id="rId44"/>
      <p:boldItalic r:id="rId45"/>
    </p:embeddedFont>
    <p:embeddedFont>
      <p:font typeface="Trebuchet MS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7" name="Google Shape;1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5" name="Google Shape;2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2" name="Google Shape;3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4" name="Google Shape;32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9" name="Google Shape;32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4" name="Google Shape;33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9" name="Google Shape;33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1" name="Google Shape;35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8" name="Google Shape;35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5" name="Google Shape;36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3" name="Google Shape;41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1" name="Google Shape;2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6" name="Google Shape;2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1" name="Google Shape;2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6" name="Google Shape;2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1" name="Google Shape;2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50"/>
              <a:buFont typeface="Gill Sans"/>
              <a:buNone/>
              <a:defRPr sz="495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 b="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2pPr>
            <a:lvl3pPr lvl="2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1812376" y="246981"/>
            <a:ext cx="37304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1078249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0" name="Google Shape;20;p2"/>
          <p:cNvCxnSpPr/>
          <p:nvPr/>
        </p:nvCxnSpPr>
        <p:spPr>
          <a:xfrm>
            <a:off x="1813335" y="2646407"/>
            <a:ext cx="6477804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 rot="5400000">
            <a:off x="3395933" y="-795449"/>
            <a:ext cx="2587960" cy="720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dt" idx="10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ftr" idx="11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88" name="Google Shape;88;p11"/>
          <p:cNvCxnSpPr/>
          <p:nvPr/>
        </p:nvCxnSpPr>
        <p:spPr>
          <a:xfrm>
            <a:off x="1090422" y="1385316"/>
            <a:ext cx="720564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 rot="5400000">
            <a:off x="5937778" y="1740785"/>
            <a:ext cx="3494917" cy="121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 rot="5400000">
            <a:off x="2271857" y="-589123"/>
            <a:ext cx="3494917" cy="587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dt" idx="10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ftr" idx="11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95" name="Google Shape;95;p12"/>
          <p:cNvCxnSpPr/>
          <p:nvPr/>
        </p:nvCxnSpPr>
        <p:spPr>
          <a:xfrm>
            <a:off x="7079333" y="599230"/>
            <a:ext cx="0" cy="3494917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802386" y="363474"/>
            <a:ext cx="7543800" cy="1207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802386" y="1645920"/>
            <a:ext cx="3566160" cy="298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9562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275"/>
              <a:buChar char="▪"/>
              <a:defRPr sz="1500"/>
            </a:lvl1pPr>
            <a:lvl2pPr marL="914400" lvl="1" indent="-301497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48"/>
              <a:buChar char="▪"/>
              <a:defRPr sz="1350"/>
            </a:lvl2pPr>
            <a:lvl3pPr marL="1371600" lvl="2" indent="-29336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3pPr>
            <a:lvl4pPr marL="1828800" lvl="3" indent="-29336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4pPr>
            <a:lvl5pPr marL="2286000" lvl="4" indent="-29337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5pPr>
            <a:lvl6pPr marL="2743200" lvl="5" indent="-29337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6pPr>
            <a:lvl7pPr marL="3200400" lvl="6" indent="-29337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7pPr>
            <a:lvl8pPr marL="3657600" lvl="7" indent="-29337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8pPr>
            <a:lvl9pPr marL="4114800" lvl="8" indent="-293370" algn="l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SzPts val="1020"/>
              <a:buChar char="▪"/>
              <a:defRPr sz="1200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2"/>
          </p:nvPr>
        </p:nvSpPr>
        <p:spPr>
          <a:xfrm>
            <a:off x="4773168" y="1645920"/>
            <a:ext cx="3566160" cy="298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9562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275"/>
              <a:buChar char="▪"/>
              <a:defRPr sz="1500"/>
            </a:lvl1pPr>
            <a:lvl2pPr marL="914400" lvl="1" indent="-301497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48"/>
              <a:buChar char="▪"/>
              <a:defRPr sz="1350"/>
            </a:lvl2pPr>
            <a:lvl3pPr marL="1371600" lvl="2" indent="-29336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3pPr>
            <a:lvl4pPr marL="1828800" lvl="3" indent="-29336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4pPr>
            <a:lvl5pPr marL="2286000" lvl="4" indent="-29337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5pPr>
            <a:lvl6pPr marL="2743200" lvl="5" indent="-29337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6pPr>
            <a:lvl7pPr marL="3200400" lvl="6" indent="-29337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7pPr>
            <a:lvl8pPr marL="3657600" lvl="7" indent="-29337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8pPr>
            <a:lvl9pPr marL="4114800" lvl="8" indent="-293370" algn="l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SzPts val="1020"/>
              <a:buChar char="▪"/>
              <a:defRPr sz="12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dt" idx="10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ftr" idx="11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ldNum" idx="12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802386" y="363474"/>
            <a:ext cx="7543800" cy="1207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800100" y="1536192"/>
            <a:ext cx="356616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275"/>
              <a:buNone/>
              <a:defRPr sz="1500" b="1">
                <a:solidFill>
                  <a:srgbClr val="548BB7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48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SzPts val="1020"/>
              <a:buNone/>
              <a:defRPr sz="1200" b="1"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2"/>
          </p:nvPr>
        </p:nvSpPr>
        <p:spPr>
          <a:xfrm>
            <a:off x="802386" y="2057400"/>
            <a:ext cx="356616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9562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275"/>
              <a:buChar char="▪"/>
              <a:defRPr sz="1500"/>
            </a:lvl1pPr>
            <a:lvl2pPr marL="914400" lvl="1" indent="-301497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48"/>
              <a:buChar char="▪"/>
              <a:defRPr sz="1350"/>
            </a:lvl2pPr>
            <a:lvl3pPr marL="1371600" lvl="2" indent="-29336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3pPr>
            <a:lvl4pPr marL="1828800" lvl="3" indent="-29336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4pPr>
            <a:lvl5pPr marL="2286000" lvl="4" indent="-29337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5pPr>
            <a:lvl6pPr marL="2743200" lvl="5" indent="-29337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6pPr>
            <a:lvl7pPr marL="3200400" lvl="6" indent="-29337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7pPr>
            <a:lvl8pPr marL="3657600" lvl="7" indent="-29337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8pPr>
            <a:lvl9pPr marL="4114800" lvl="8" indent="-293370" algn="l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SzPts val="1020"/>
              <a:buChar char="▪"/>
              <a:defRPr sz="1200"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3"/>
          </p:nvPr>
        </p:nvSpPr>
        <p:spPr>
          <a:xfrm>
            <a:off x="4773168" y="1536192"/>
            <a:ext cx="356616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275"/>
              <a:buNone/>
              <a:defRPr sz="1500" b="1">
                <a:solidFill>
                  <a:srgbClr val="548BB7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48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SzPts val="1020"/>
              <a:buNone/>
              <a:defRPr sz="1200" b="1"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4"/>
          </p:nvPr>
        </p:nvSpPr>
        <p:spPr>
          <a:xfrm>
            <a:off x="4773168" y="2057400"/>
            <a:ext cx="356616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9562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275"/>
              <a:buChar char="▪"/>
              <a:defRPr sz="1500"/>
            </a:lvl1pPr>
            <a:lvl2pPr marL="914400" lvl="1" indent="-301497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48"/>
              <a:buChar char="▪"/>
              <a:defRPr sz="1350"/>
            </a:lvl2pPr>
            <a:lvl3pPr marL="1371600" lvl="2" indent="-29336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3pPr>
            <a:lvl4pPr marL="1828800" lvl="3" indent="-29336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4pPr>
            <a:lvl5pPr marL="2286000" lvl="4" indent="-29337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5pPr>
            <a:lvl6pPr marL="2743200" lvl="5" indent="-29337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6pPr>
            <a:lvl7pPr marL="3200400" lvl="6" indent="-29337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7pPr>
            <a:lvl8pPr marL="3657600" lvl="7" indent="-29337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8pPr>
            <a:lvl9pPr marL="4114800" lvl="8" indent="-293370" algn="l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SzPts val="1020"/>
              <a:buChar char="▪"/>
              <a:defRPr sz="1200"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dt" idx="10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ftr" idx="11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sldNum" idx="12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/>
          <p:nvPr/>
        </p:nvSpPr>
        <p:spPr>
          <a:xfrm>
            <a:off x="690626" y="1010210"/>
            <a:ext cx="7667244" cy="60512"/>
          </a:xfrm>
          <a:prstGeom prst="rect">
            <a:avLst/>
          </a:prstGeom>
          <a:blipFill rotWithShape="1">
            <a:blip r:embed="rId2" cstate="screen">
              <a:alphaModFix amt="83000"/>
            </a:blip>
            <a:tile tx="0" ty="-76200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690626" y="3224773"/>
            <a:ext cx="7667244" cy="60512"/>
          </a:xfrm>
          <a:prstGeom prst="rect">
            <a:avLst/>
          </a:prstGeom>
          <a:blipFill rotWithShape="1">
            <a:blip r:embed="rId2" cstate="screen">
              <a:alphaModFix amt="83000"/>
            </a:blip>
            <a:tile tx="0" ty="-7175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7"/>
          <p:cNvSpPr/>
          <p:nvPr/>
        </p:nvSpPr>
        <p:spPr>
          <a:xfrm>
            <a:off x="690626" y="1113584"/>
            <a:ext cx="7667244" cy="2057400"/>
          </a:xfrm>
          <a:prstGeom prst="rect">
            <a:avLst/>
          </a:prstGeom>
          <a:blipFill rotWithShape="1">
            <a:blip r:embed="rId2" cstate="screen">
              <a:alphaModFix amt="83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" name="Google Shape;129;p17"/>
          <p:cNvGrpSpPr/>
          <p:nvPr/>
        </p:nvGrpSpPr>
        <p:grpSpPr>
          <a:xfrm>
            <a:off x="7236911" y="3051692"/>
            <a:ext cx="810678" cy="810677"/>
            <a:chOff x="9685338" y="4460675"/>
            <a:chExt cx="1080904" cy="1080902"/>
          </a:xfrm>
        </p:grpSpPr>
        <p:sp>
          <p:nvSpPr>
            <p:cNvPr id="130" name="Google Shape;130;p17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 cstate="screen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7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" name="Google Shape;132;p17"/>
          <p:cNvSpPr txBox="1">
            <a:spLocks noGrp="1"/>
          </p:cNvSpPr>
          <p:nvPr>
            <p:ph type="ctrTitle"/>
          </p:nvPr>
        </p:nvSpPr>
        <p:spPr>
          <a:xfrm>
            <a:off x="788670" y="1074167"/>
            <a:ext cx="7475220" cy="227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400"/>
              <a:buFont typeface="Georgia"/>
              <a:buNone/>
              <a:defRPr sz="54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1"/>
          </p:nvPr>
        </p:nvSpPr>
        <p:spPr>
          <a:xfrm>
            <a:off x="802386" y="3291840"/>
            <a:ext cx="5918454" cy="802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3"/>
              <a:buNone/>
              <a:defRPr sz="165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3"/>
              <a:buNone/>
              <a:defRPr sz="165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3"/>
              <a:buNone/>
              <a:defRPr sz="165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SzPts val="1275"/>
              <a:buNone/>
              <a:defRPr sz="1500"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dt" idx="10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ftr" idx="11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ldNum" idx="12"/>
          </p:nvPr>
        </p:nvSpPr>
        <p:spPr>
          <a:xfrm>
            <a:off x="7194550" y="3217001"/>
            <a:ext cx="895401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802386" y="363474"/>
            <a:ext cx="7543800" cy="1207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>
            <a:off x="802386" y="1591056"/>
            <a:ext cx="7543800" cy="30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dt" idx="10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ftr" idx="11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ldNum" idx="12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0" y="3688492"/>
            <a:ext cx="9144000" cy="1455008"/>
          </a:xfrm>
          <a:prstGeom prst="rect">
            <a:avLst/>
          </a:prstGeom>
          <a:blipFill rotWithShape="1">
            <a:blip r:embed="rId2" cstate="screen">
              <a:alphaModFix amt="83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1625346" y="918972"/>
            <a:ext cx="6960870" cy="2640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400"/>
              <a:buFont typeface="Georgia"/>
              <a:buNone/>
              <a:defRPr sz="5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1"/>
          </p:nvPr>
        </p:nvSpPr>
        <p:spPr>
          <a:xfrm>
            <a:off x="1624331" y="3765042"/>
            <a:ext cx="678942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275"/>
              <a:buNone/>
              <a:defRPr sz="15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48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93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93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93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93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93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SzPts val="893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dt" idx="10"/>
          </p:nvPr>
        </p:nvSpPr>
        <p:spPr>
          <a:xfrm>
            <a:off x="6445251" y="4704588"/>
            <a:ext cx="198323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ftr" idx="11"/>
          </p:nvPr>
        </p:nvSpPr>
        <p:spPr>
          <a:xfrm>
            <a:off x="1637031" y="4704588"/>
            <a:ext cx="4745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9" name="Google Shape;149;p19"/>
          <p:cNvGrpSpPr/>
          <p:nvPr/>
        </p:nvGrpSpPr>
        <p:grpSpPr>
          <a:xfrm>
            <a:off x="673049" y="1744386"/>
            <a:ext cx="810678" cy="810677"/>
            <a:chOff x="9685338" y="4460675"/>
            <a:chExt cx="1080904" cy="1080902"/>
          </a:xfrm>
        </p:grpSpPr>
        <p:sp>
          <p:nvSpPr>
            <p:cNvPr id="150" name="Google Shape;150;p19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 cstate="screen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" name="Google Shape;152;p19"/>
          <p:cNvSpPr txBox="1">
            <a:spLocks noGrp="1"/>
          </p:cNvSpPr>
          <p:nvPr>
            <p:ph type="sldNum" idx="12"/>
          </p:nvPr>
        </p:nvSpPr>
        <p:spPr>
          <a:xfrm>
            <a:off x="632776" y="1879600"/>
            <a:ext cx="891224" cy="54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>
            <a:spLocks noGrp="1"/>
          </p:cNvSpPr>
          <p:nvPr>
            <p:ph type="title"/>
          </p:nvPr>
        </p:nvSpPr>
        <p:spPr>
          <a:xfrm>
            <a:off x="802386" y="363474"/>
            <a:ext cx="7543800" cy="1207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dt" idx="10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ftr" idx="11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ldNum" idx="12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dt" idx="10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ftr" idx="11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sldNum" idx="12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7" name="Google Shape;27;p3"/>
          <p:cNvCxnSpPr/>
          <p:nvPr/>
        </p:nvCxnSpPr>
        <p:spPr>
          <a:xfrm>
            <a:off x="1090422" y="1385316"/>
            <a:ext cx="720564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rotWithShape="1">
            <a:blip r:embed="rId2" cstate="screen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2"/>
          <p:cNvSpPr txBox="1"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None/>
              <a:defRPr sz="2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2"/>
          <p:cNvSpPr txBox="1">
            <a:spLocks noGrp="1"/>
          </p:cNvSpPr>
          <p:nvPr>
            <p:ph type="body" idx="1"/>
          </p:nvPr>
        </p:nvSpPr>
        <p:spPr>
          <a:xfrm>
            <a:off x="628650" y="514350"/>
            <a:ext cx="5033772" cy="376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9562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275"/>
              <a:buChar char="▪"/>
              <a:defRPr sz="1500"/>
            </a:lvl1pPr>
            <a:lvl2pPr marL="914400" lvl="1" indent="-301497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48"/>
              <a:buChar char="▪"/>
              <a:defRPr sz="1350"/>
            </a:lvl2pPr>
            <a:lvl3pPr marL="1371600" lvl="2" indent="-29336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3pPr>
            <a:lvl4pPr marL="1828800" lvl="3" indent="-29336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4pPr>
            <a:lvl5pPr marL="2286000" lvl="4" indent="-29337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5pPr>
            <a:lvl6pPr marL="2743200" lvl="5" indent="-29337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6pPr>
            <a:lvl7pPr marL="3200400" lvl="6" indent="-29337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7pPr>
            <a:lvl8pPr marL="3657600" lvl="7" indent="-29337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20"/>
              <a:buChar char="▪"/>
              <a:defRPr sz="1200"/>
            </a:lvl8pPr>
            <a:lvl9pPr marL="4114800" lvl="8" indent="-293370" algn="l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SzPts val="1020"/>
              <a:buChar char="▪"/>
              <a:defRPr sz="1200"/>
            </a:lvl9pPr>
          </a:lstStyle>
          <a:p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body" idx="2"/>
          </p:nvPr>
        </p:nvSpPr>
        <p:spPr>
          <a:xfrm>
            <a:off x="6412230" y="1817370"/>
            <a:ext cx="240030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93"/>
              <a:buNone/>
              <a:defRPr sz="1050">
                <a:solidFill>
                  <a:srgbClr val="345D7E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38"/>
              <a:buNone/>
              <a:defRPr sz="75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74"/>
              <a:buNone/>
              <a:defRPr sz="675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74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74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74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74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SzPts val="574"/>
              <a:buNone/>
              <a:defRPr sz="675"/>
            </a:lvl9pPr>
          </a:lstStyle>
          <a:p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dt" idx="10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2"/>
          <p:cNvSpPr txBox="1">
            <a:spLocks noGrp="1"/>
          </p:cNvSpPr>
          <p:nvPr>
            <p:ph type="ftr" idx="11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9" name="Google Shape;169;p22"/>
          <p:cNvGrpSpPr/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170" name="Google Shape;170;p22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 cstate="screen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2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22"/>
          <p:cNvSpPr txBox="1">
            <a:spLocks noGrp="1"/>
          </p:cNvSpPr>
          <p:nvPr>
            <p:ph type="sldNum" idx="12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rotWithShape="1">
            <a:blip r:embed="rId2" cstate="screen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None/>
              <a:defRPr sz="2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3"/>
          <p:cNvSpPr>
            <a:spLocks noGrp="1"/>
          </p:cNvSpPr>
          <p:nvPr>
            <p:ph type="pic" idx="2"/>
          </p:nvPr>
        </p:nvSpPr>
        <p:spPr>
          <a:xfrm>
            <a:off x="0" y="0"/>
            <a:ext cx="6227805" cy="5143500"/>
          </a:xfrm>
          <a:prstGeom prst="rect">
            <a:avLst/>
          </a:prstGeom>
          <a:solidFill>
            <a:srgbClr val="E4DED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548BB7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548BB7"/>
              </a:buClr>
              <a:buSzPts val="1785"/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548BB7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548BB7"/>
              </a:buClr>
              <a:buSzPts val="1275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548BB7"/>
              </a:buClr>
              <a:buSzPts val="1275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548BB7"/>
              </a:buClr>
              <a:buSzPts val="1275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548BB7"/>
              </a:buClr>
              <a:buSzPts val="1275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548BB7"/>
              </a:buClr>
              <a:buSzPts val="1275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548BB7"/>
              </a:buClr>
              <a:buSzPts val="1275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body" idx="1"/>
          </p:nvPr>
        </p:nvSpPr>
        <p:spPr>
          <a:xfrm>
            <a:off x="6412230" y="1817370"/>
            <a:ext cx="240030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93"/>
              <a:buNone/>
              <a:defRPr sz="1050">
                <a:solidFill>
                  <a:srgbClr val="345D7E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38"/>
              <a:buNone/>
              <a:defRPr sz="75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74"/>
              <a:buNone/>
              <a:defRPr sz="675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74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74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74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74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SzPts val="574"/>
              <a:buNone/>
              <a:defRPr sz="675"/>
            </a:lvl9pPr>
          </a:lstStyle>
          <a:p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dt" idx="10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9" name="Google Shape;179;p23"/>
          <p:cNvGrpSpPr/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180" name="Google Shape;180;p23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 cstate="screen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23"/>
          <p:cNvSpPr txBox="1">
            <a:spLocks noGrp="1"/>
          </p:cNvSpPr>
          <p:nvPr>
            <p:ph type="sldNum" idx="12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>
            <a:spLocks noGrp="1"/>
          </p:cNvSpPr>
          <p:nvPr>
            <p:ph type="title"/>
          </p:nvPr>
        </p:nvSpPr>
        <p:spPr>
          <a:xfrm>
            <a:off x="802386" y="363474"/>
            <a:ext cx="7543800" cy="1207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body" idx="1"/>
          </p:nvPr>
        </p:nvSpPr>
        <p:spPr>
          <a:xfrm rot="5400000">
            <a:off x="3055239" y="-661797"/>
            <a:ext cx="3038094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186" name="Google Shape;186;p24"/>
          <p:cNvSpPr txBox="1">
            <a:spLocks noGrp="1"/>
          </p:cNvSpPr>
          <p:nvPr>
            <p:ph type="dt" idx="10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4"/>
          <p:cNvSpPr txBox="1">
            <a:spLocks noGrp="1"/>
          </p:cNvSpPr>
          <p:nvPr>
            <p:ph type="ftr" idx="11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4"/>
          <p:cNvSpPr txBox="1">
            <a:spLocks noGrp="1"/>
          </p:cNvSpPr>
          <p:nvPr>
            <p:ph type="sldNum" idx="12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>
            <a:spLocks noGrp="1"/>
          </p:cNvSpPr>
          <p:nvPr>
            <p:ph type="title"/>
          </p:nvPr>
        </p:nvSpPr>
        <p:spPr>
          <a:xfrm rot="5400000">
            <a:off x="5386387" y="1557338"/>
            <a:ext cx="4229100" cy="191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5"/>
          <p:cNvSpPr txBox="1">
            <a:spLocks noGrp="1"/>
          </p:cNvSpPr>
          <p:nvPr>
            <p:ph type="body" idx="1"/>
          </p:nvPr>
        </p:nvSpPr>
        <p:spPr>
          <a:xfrm rot="5400000">
            <a:off x="1500187" y="-300037"/>
            <a:ext cx="4229100" cy="562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192" name="Google Shape;192;p25"/>
          <p:cNvSpPr txBox="1">
            <a:spLocks noGrp="1"/>
          </p:cNvSpPr>
          <p:nvPr>
            <p:ph type="dt" idx="10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5"/>
          <p:cNvSpPr txBox="1">
            <a:spLocks noGrp="1"/>
          </p:cNvSpPr>
          <p:nvPr>
            <p:ph type="ftr" idx="11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5"/>
          <p:cNvSpPr txBox="1">
            <a:spLocks noGrp="1"/>
          </p:cNvSpPr>
          <p:nvPr>
            <p:ph type="sldNum" idx="12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1090679" y="1317097"/>
            <a:ext cx="6482366" cy="14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ill Sans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090679" y="2854647"/>
            <a:ext cx="6472835" cy="759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34" name="Google Shape;34;p4"/>
          <p:cNvCxnSpPr/>
          <p:nvPr/>
        </p:nvCxnSpPr>
        <p:spPr>
          <a:xfrm>
            <a:off x="1090679" y="2853739"/>
            <a:ext cx="6472835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1085498" y="1508159"/>
            <a:ext cx="3483864" cy="258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810328" y="1513007"/>
            <a:ext cx="3483864" cy="2581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42" name="Google Shape;42;p5"/>
          <p:cNvCxnSpPr/>
          <p:nvPr/>
        </p:nvCxnSpPr>
        <p:spPr>
          <a:xfrm>
            <a:off x="1090422" y="1385316"/>
            <a:ext cx="720564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1085394" y="603123"/>
            <a:ext cx="7205746" cy="792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165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1085393" y="2118202"/>
            <a:ext cx="3483864" cy="198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3"/>
          </p:nvPr>
        </p:nvSpPr>
        <p:spPr>
          <a:xfrm>
            <a:off x="4809272" y="1517253"/>
            <a:ext cx="3483864" cy="60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165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4"/>
          </p:nvPr>
        </p:nvSpPr>
        <p:spPr>
          <a:xfrm>
            <a:off x="4809272" y="2116119"/>
            <a:ext cx="3483864" cy="1978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52" name="Google Shape;52;p6"/>
          <p:cNvCxnSpPr/>
          <p:nvPr/>
        </p:nvCxnSpPr>
        <p:spPr>
          <a:xfrm>
            <a:off x="1090422" y="1385316"/>
            <a:ext cx="720564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58" name="Google Shape;58;p7"/>
          <p:cNvCxnSpPr/>
          <p:nvPr/>
        </p:nvCxnSpPr>
        <p:spPr>
          <a:xfrm>
            <a:off x="1090422" y="1385316"/>
            <a:ext cx="720564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1083504" y="599230"/>
            <a:ext cx="2454824" cy="16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3782785" y="599230"/>
            <a:ext cx="4509353" cy="349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1083504" y="2404119"/>
            <a:ext cx="2456260" cy="1686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70" name="Google Shape;70;p9"/>
          <p:cNvCxnSpPr/>
          <p:nvPr/>
        </p:nvCxnSpPr>
        <p:spPr>
          <a:xfrm>
            <a:off x="1086210" y="2404118"/>
            <a:ext cx="2452118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0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73" name="Google Shape;73;p10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33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>
            <a:spLocks noGrp="1"/>
          </p:cNvSpPr>
          <p:nvPr>
            <p:ph type="pic" idx="2"/>
          </p:nvPr>
        </p:nvSpPr>
        <p:spPr>
          <a:xfrm>
            <a:off x="6093292" y="841907"/>
            <a:ext cx="2093378" cy="289974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1"/>
          </p:nvPr>
        </p:nvSpPr>
        <p:spPr>
          <a:xfrm>
            <a:off x="1087747" y="2359494"/>
            <a:ext cx="4143303" cy="1502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/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dt" idx="10"/>
          </p:nvPr>
        </p:nvSpPr>
        <p:spPr>
          <a:xfrm>
            <a:off x="1085537" y="4102393"/>
            <a:ext cx="4145513" cy="240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ftr" idx="11"/>
          </p:nvPr>
        </p:nvSpPr>
        <p:spPr>
          <a:xfrm>
            <a:off x="1085537" y="238981"/>
            <a:ext cx="4155753" cy="240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sldNum" idx="12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81" name="Google Shape;81;p10"/>
          <p:cNvCxnSpPr/>
          <p:nvPr/>
        </p:nvCxnSpPr>
        <p:spPr>
          <a:xfrm>
            <a:off x="1085537" y="2357704"/>
            <a:ext cx="4145513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3" cstate="screen">
            <a:alphaModFix/>
          </a:blip>
          <a:srcRect b="-1562"/>
          <a:stretch/>
        </p:blipFill>
        <p:spPr>
          <a:xfrm>
            <a:off x="0" y="4594860"/>
            <a:ext cx="9144000" cy="5572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85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1432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1E4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3" name="Google Shape;13;p1"/>
          <p:cNvCxnSpPr/>
          <p:nvPr/>
        </p:nvCxnSpPr>
        <p:spPr>
          <a:xfrm>
            <a:off x="0" y="4596310"/>
            <a:ext cx="9144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802386" y="363474"/>
            <a:ext cx="7543800" cy="1207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Georgia"/>
              <a:buNone/>
              <a:defRPr sz="3600" b="1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1"/>
          </p:nvPr>
        </p:nvSpPr>
        <p:spPr>
          <a:xfrm>
            <a:off x="802386" y="1591056"/>
            <a:ext cx="7543800" cy="30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956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548BB7"/>
              </a:buClr>
              <a:buSzPts val="1275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149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548BB7"/>
              </a:buClr>
              <a:buSzPts val="1148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3369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548BB7"/>
              </a:buClr>
              <a:buSzPts val="102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93369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548BB7"/>
              </a:buClr>
              <a:buSzPts val="102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9337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548BB7"/>
              </a:buClr>
              <a:buSzPts val="102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9337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548BB7"/>
              </a:buClr>
              <a:buSzPts val="102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9337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548BB7"/>
              </a:buClr>
              <a:buSzPts val="102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9337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548BB7"/>
              </a:buClr>
              <a:buSzPts val="102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93370" algn="l" rtl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548BB7"/>
              </a:buClr>
              <a:buSzPts val="102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dt" idx="10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ftr" idx="11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01" name="Google Shape;101;p13"/>
          <p:cNvGrpSpPr/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102" name="Google Shape;102;p13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14" cstate="screen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104;p13"/>
          <p:cNvSpPr txBox="1">
            <a:spLocks noGrp="1"/>
          </p:cNvSpPr>
          <p:nvPr>
            <p:ph type="sldNum" idx="12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6" descr="изображение пустых рам для картин на стене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" y="-45713"/>
            <a:ext cx="9143771" cy="514349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00" name="Google Shape;200;p26"/>
          <p:cNvSpPr/>
          <p:nvPr/>
        </p:nvSpPr>
        <p:spPr>
          <a:xfrm>
            <a:off x="-2383" y="2298698"/>
            <a:ext cx="6219782" cy="1866426"/>
          </a:xfrm>
          <a:prstGeom prst="rect">
            <a:avLst/>
          </a:prstGeom>
          <a:solidFill>
            <a:srgbClr val="000001">
              <a:alpha val="7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1" name="Google Shape;201;p26"/>
          <p:cNvSpPr txBox="1">
            <a:spLocks noGrp="1"/>
          </p:cNvSpPr>
          <p:nvPr>
            <p:ph type="ctrTitle"/>
          </p:nvPr>
        </p:nvSpPr>
        <p:spPr>
          <a:xfrm>
            <a:off x="897263" y="2427353"/>
            <a:ext cx="5121783" cy="93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E"/>
              </a:buClr>
              <a:buSzPts val="3075"/>
              <a:buFont typeface="Bookman Old Style"/>
              <a:buNone/>
            </a:pPr>
            <a:r>
              <a:rPr lang="en-US" sz="3075">
                <a:solidFill>
                  <a:srgbClr val="FFFFFE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KOŠICE</a:t>
            </a:r>
            <a:endParaRPr sz="3075">
              <a:solidFill>
                <a:srgbClr val="FFFFFE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cxnSp>
        <p:nvCxnSpPr>
          <p:cNvPr id="202" name="Google Shape;202;p26"/>
          <p:cNvCxnSpPr/>
          <p:nvPr/>
        </p:nvCxnSpPr>
        <p:spPr>
          <a:xfrm>
            <a:off x="975394" y="3499860"/>
            <a:ext cx="512178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3" name="Google Shape;203;p26"/>
          <p:cNvSpPr/>
          <p:nvPr/>
        </p:nvSpPr>
        <p:spPr>
          <a:xfrm>
            <a:off x="7114660" y="662940"/>
            <a:ext cx="2021719" cy="3124200"/>
          </a:xfrm>
          <a:prstGeom prst="rect">
            <a:avLst/>
          </a:prstGeom>
          <a:blipFill rotWithShape="1">
            <a:blip r:embed="rId4" cstate="screen">
              <a:alphaModFix/>
            </a:blip>
            <a:stretch>
              <a:fillRect l="-51001" t="-243" r="-60719" b="242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26" descr="Конфетти PNG картинки скачать бесплатно"/>
          <p:cNvPicPr preferRelativeResize="0"/>
          <p:nvPr/>
        </p:nvPicPr>
        <p:blipFill rotWithShape="1">
          <a:blip r:embed="rId5" cstate="screen">
            <a:alphaModFix/>
          </a:blip>
          <a:srcRect/>
          <a:stretch/>
        </p:blipFill>
        <p:spPr>
          <a:xfrm>
            <a:off x="3191454" y="220980"/>
            <a:ext cx="3402338" cy="340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6" descr="Конфетти PNG картинки скачать бесплатно"/>
          <p:cNvPicPr preferRelativeResize="0"/>
          <p:nvPr/>
        </p:nvPicPr>
        <p:blipFill rotWithShape="1">
          <a:blip r:embed="rId6" cstate="screen">
            <a:alphaModFix/>
          </a:blip>
          <a:srcRect/>
          <a:stretch/>
        </p:blipFill>
        <p:spPr>
          <a:xfrm flipH="1">
            <a:off x="143328" y="220980"/>
            <a:ext cx="2964180" cy="3402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</a:blip>
          <a:stretch>
            <a:fillRect/>
          </a:stretch>
        </a:blip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5"/>
          <p:cNvSpPr txBox="1">
            <a:spLocks noGrp="1"/>
          </p:cNvSpPr>
          <p:nvPr>
            <p:ph type="title"/>
          </p:nvPr>
        </p:nvSpPr>
        <p:spPr>
          <a:xfrm>
            <a:off x="75480" y="4483625"/>
            <a:ext cx="5830020" cy="572700"/>
          </a:xfrm>
          <a:prstGeom prst="rect">
            <a:avLst/>
          </a:prstGeom>
          <a:solidFill>
            <a:schemeClr val="lt1">
              <a:alpha val="5647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</a:pPr>
            <a:r>
              <a:rPr lang="en-US"/>
              <a:t>State Scientific Library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</a:pPr>
            <a:r>
              <a:rPr lang="en-US"/>
              <a:t>History</a:t>
            </a:r>
            <a:endParaRPr/>
          </a:p>
        </p:txBody>
      </p:sp>
      <p:sp>
        <p:nvSpPr>
          <p:cNvPr id="264" name="Google Shape;264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dirty="0" err="1"/>
              <a:t>Košice</a:t>
            </a:r>
            <a:r>
              <a:rPr lang="en-US" dirty="0"/>
              <a:t> has a rich history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dirty="0"/>
              <a:t>In the centre of city </a:t>
            </a:r>
            <a:r>
              <a:rPr lang="sk-SK" dirty="0" err="1" smtClean="0"/>
              <a:t>there</a:t>
            </a:r>
            <a:r>
              <a:rPr lang="sk-SK" dirty="0" smtClean="0"/>
              <a:t> </a:t>
            </a:r>
            <a:r>
              <a:rPr lang="en-US" dirty="0" smtClean="0"/>
              <a:t>are </a:t>
            </a:r>
            <a:r>
              <a:rPr lang="en-US" dirty="0"/>
              <a:t>sights of gothic, baroque and classic architecture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smtClean="0"/>
              <a:t>c</a:t>
            </a:r>
            <a:r>
              <a:rPr lang="en-US" dirty="0" smtClean="0"/>
              <a:t>entre </a:t>
            </a:r>
            <a:r>
              <a:rPr lang="en-US" dirty="0"/>
              <a:t>creates the biggest sights reservation in Slovakia</a:t>
            </a:r>
            <a:endParaRPr/>
          </a:p>
        </p:txBody>
      </p:sp>
      <p:pic>
        <p:nvPicPr>
          <p:cNvPr id="265" name="Google Shape;265;p36" descr="Foto: Mesto Košice vybralo 41 žiadateľov o grand na podporu kultúry,  rozdelí medzi nich 200 000 eur | Košicak.sk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 rot="-153182">
            <a:off x="602787" y="2610734"/>
            <a:ext cx="3460113" cy="209529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  <p:pic>
        <p:nvPicPr>
          <p:cNvPr id="266" name="Google Shape;266;p36"/>
          <p:cNvPicPr preferRelativeResize="0"/>
          <p:nvPr/>
        </p:nvPicPr>
        <p:blipFill rotWithShape="1">
          <a:blip r:embed="rId4" cstate="screen">
            <a:alphaModFix/>
          </a:blip>
          <a:srcRect/>
          <a:stretch/>
        </p:blipFill>
        <p:spPr>
          <a:xfrm rot="214188">
            <a:off x="4925063" y="2669515"/>
            <a:ext cx="3509962" cy="196983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 txBox="1">
            <a:spLocks noGrp="1"/>
          </p:cNvSpPr>
          <p:nvPr>
            <p:ph type="body" idx="1"/>
          </p:nvPr>
        </p:nvSpPr>
        <p:spPr>
          <a:xfrm>
            <a:off x="349800" y="37523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1550" dirty="0">
                <a:solidFill>
                  <a:srgbClr val="333333"/>
                </a:solidFill>
                <a:highlight>
                  <a:srgbClr val="FFFFFF"/>
                </a:highlight>
              </a:rPr>
              <a:t>It´s the eastern most Gothic cathedral in Europe, the largest church in Slovakia, and of the pride of the city of </a:t>
            </a:r>
            <a:r>
              <a:rPr lang="en-US" sz="1550" dirty="0" err="1">
                <a:solidFill>
                  <a:srgbClr val="333333"/>
                </a:solidFill>
                <a:highlight>
                  <a:srgbClr val="FFFFFF"/>
                </a:highlight>
              </a:rPr>
              <a:t>Košice</a:t>
            </a:r>
            <a:r>
              <a:rPr lang="en-US" sz="1550" dirty="0">
                <a:solidFill>
                  <a:srgbClr val="333333"/>
                </a:solidFill>
                <a:highlight>
                  <a:srgbClr val="FFFFFF"/>
                </a:highlight>
              </a:rPr>
              <a:t>.</a:t>
            </a:r>
            <a:r>
              <a:rPr lang="en-US" sz="1050" i="1" dirty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/>
              <a:t>Building has been in the city since the end of 14. century</a:t>
            </a:r>
            <a:endParaRPr/>
          </a:p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72" name="Google Shape;272;p37" descr="Do Siete kreatívnych miest sa možno chytí aj mesto Košice - Na čítanie -  Kultúra - Pravda.sk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 rot="226772">
            <a:off x="5075054" y="1962432"/>
            <a:ext cx="3329940" cy="288215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73" name="Google Shape;273;p37" descr="Dóm sv. Alžbety, Košice. - Flog.sk"/>
          <p:cNvPicPr preferRelativeResize="0"/>
          <p:nvPr/>
        </p:nvPicPr>
        <p:blipFill rotWithShape="1">
          <a:blip r:embed="rId4" cstate="screen">
            <a:alphaModFix/>
          </a:blip>
          <a:srcRect/>
          <a:stretch/>
        </p:blipFill>
        <p:spPr>
          <a:xfrm rot="-177694">
            <a:off x="411423" y="2161002"/>
            <a:ext cx="3850889" cy="248502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4" name="Google Shape;274;p37"/>
          <p:cNvSpPr txBox="1"/>
          <p:nvPr/>
        </p:nvSpPr>
        <p:spPr>
          <a:xfrm>
            <a:off x="848550" y="161150"/>
            <a:ext cx="75231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1">
                <a:latin typeface="Georgia"/>
                <a:ea typeface="Georgia"/>
                <a:cs typeface="Georgia"/>
                <a:sym typeface="Georgia"/>
              </a:rPr>
              <a:t>St</a:t>
            </a:r>
            <a:r>
              <a:rPr lang="en-US" sz="3400" b="1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. </a:t>
            </a:r>
            <a:r>
              <a:rPr lang="en-US" sz="3400" b="1">
                <a:latin typeface="Georgia"/>
                <a:ea typeface="Georgia"/>
                <a:cs typeface="Georgia"/>
                <a:sym typeface="Georgia"/>
              </a:rPr>
              <a:t>Elisabeth´s Cathedral</a:t>
            </a:r>
            <a:endParaRPr sz="3400" b="1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8"/>
          <p:cNvSpPr txBox="1">
            <a:spLocks noGrp="1"/>
          </p:cNvSpPr>
          <p:nvPr>
            <p:ph type="title"/>
          </p:nvPr>
        </p:nvSpPr>
        <p:spPr>
          <a:xfrm>
            <a:off x="311700" y="2219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400">
                <a:solidFill>
                  <a:schemeClr val="dk1"/>
                </a:solidFill>
              </a:rPr>
              <a:t>St. Michael Chapel</a:t>
            </a:r>
            <a:endParaRPr sz="3400"/>
          </a:p>
        </p:txBody>
      </p:sp>
      <p:sp>
        <p:nvSpPr>
          <p:cNvPr id="280" name="Google Shape;280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Trebuchet MS"/>
              <a:buChar char="o"/>
            </a:pPr>
            <a:r>
              <a:rPr lang="en-US">
                <a:solidFill>
                  <a:srgbClr val="202122"/>
                </a:solidFill>
                <a:highlight>
                  <a:srgbClr val="FFFFFF"/>
                </a:highlight>
              </a:rPr>
              <a:t>It is a Gothic style chapel and church in Košice</a:t>
            </a:r>
            <a:endParaRPr/>
          </a:p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b="1"/>
          </a:p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b="1"/>
          </a:p>
          <a:p>
            <a:pPr marL="1143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/>
          </a:p>
        </p:txBody>
      </p:sp>
      <p:pic>
        <p:nvPicPr>
          <p:cNvPr id="281" name="Google Shape;281;p38" descr="Kostol svätého Michala (Košice) – Wikipédia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5724440" y="444850"/>
            <a:ext cx="2551800" cy="38277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282" name="Google Shape;282;p38" descr="Na kus reči s Kaplnkou sv. Michala - KERE"/>
          <p:cNvPicPr preferRelativeResize="0"/>
          <p:nvPr/>
        </p:nvPicPr>
        <p:blipFill rotWithShape="1">
          <a:blip r:embed="rId4" cstate="screen">
            <a:alphaModFix/>
          </a:blip>
          <a:srcRect/>
          <a:stretch/>
        </p:blipFill>
        <p:spPr>
          <a:xfrm>
            <a:off x="617220" y="1919360"/>
            <a:ext cx="3529800" cy="23532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9"/>
          <p:cNvSpPr txBox="1">
            <a:spLocks noGrp="1"/>
          </p:cNvSpPr>
          <p:nvPr>
            <p:ph type="body" idx="1"/>
          </p:nvPr>
        </p:nvSpPr>
        <p:spPr>
          <a:xfrm>
            <a:off x="802375" y="523500"/>
            <a:ext cx="47055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75"/>
              <a:buNone/>
            </a:pPr>
            <a:r>
              <a:rPr lang="en-US" sz="3400" b="1">
                <a:latin typeface="Georgia"/>
                <a:ea typeface="Georgia"/>
                <a:cs typeface="Georgia"/>
                <a:sym typeface="Georgia"/>
              </a:rPr>
              <a:t>Urban´s Tower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275"/>
              <a:buNone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It is the 45-metre high tower, originally designed as a bell tower of St. Elisabeth's Cathedral.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275"/>
              <a:buNone/>
            </a:pPr>
            <a:endParaRPr/>
          </a:p>
        </p:txBody>
      </p:sp>
      <p:pic>
        <p:nvPicPr>
          <p:cNvPr id="288" name="Google Shape;288;p39" descr="Urbanova veža – Wikipédia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5908323" y="711530"/>
            <a:ext cx="2542200" cy="38139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289" name="Google Shape;289;p39" descr="Urbanova veža odkrýva históriu stredovekých Košíc"/>
          <p:cNvPicPr preferRelativeResize="0"/>
          <p:nvPr/>
        </p:nvPicPr>
        <p:blipFill rotWithShape="1">
          <a:blip r:embed="rId4" cstate="screen">
            <a:alphaModFix/>
          </a:blip>
          <a:srcRect/>
          <a:stretch/>
        </p:blipFill>
        <p:spPr>
          <a:xfrm>
            <a:off x="846675" y="2014551"/>
            <a:ext cx="3500400" cy="23328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0"/>
          <p:cNvSpPr txBox="1">
            <a:spLocks noGrp="1"/>
          </p:cNvSpPr>
          <p:nvPr>
            <p:ph type="title"/>
          </p:nvPr>
        </p:nvSpPr>
        <p:spPr>
          <a:xfrm>
            <a:off x="541736" y="326299"/>
            <a:ext cx="7543800" cy="1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Georgia"/>
              <a:buNone/>
            </a:pPr>
            <a:r>
              <a:rPr lang="en-US"/>
              <a:t>Events</a:t>
            </a:r>
            <a:endParaRPr/>
          </a:p>
        </p:txBody>
      </p:sp>
      <p:sp>
        <p:nvSpPr>
          <p:cNvPr id="295" name="Google Shape;295;p40"/>
          <p:cNvSpPr txBox="1">
            <a:spLocks noGrp="1"/>
          </p:cNvSpPr>
          <p:nvPr>
            <p:ph type="body" idx="1"/>
          </p:nvPr>
        </p:nvSpPr>
        <p:spPr>
          <a:xfrm>
            <a:off x="541719" y="1040609"/>
            <a:ext cx="3566160" cy="104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lang="en-US" sz="1600" dirty="0" err="1">
                <a:latin typeface="Georgia"/>
                <a:ea typeface="Georgia"/>
                <a:cs typeface="Georgia"/>
                <a:sym typeface="Georgia"/>
              </a:rPr>
              <a:t>Košice</a:t>
            </a:r>
            <a:r>
              <a:rPr lang="en-US" sz="1600" dirty="0">
                <a:latin typeface="Georgia"/>
                <a:ea typeface="Georgia"/>
                <a:cs typeface="Georgia"/>
                <a:sym typeface="Georgia"/>
              </a:rPr>
              <a:t> City Days – </a:t>
            </a:r>
            <a:r>
              <a:rPr lang="en-US" sz="1600" b="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it´s a </a:t>
            </a:r>
            <a:r>
              <a:rPr lang="en-US" sz="1600" b="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celebratings</a:t>
            </a:r>
            <a:r>
              <a:rPr lang="en-US" sz="1600" b="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of the “birthday” of the </a:t>
            </a:r>
            <a:r>
              <a:rPr lang="en-US" sz="1600" b="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Košice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6" name="Google Shape;296;p40"/>
          <p:cNvSpPr txBox="1">
            <a:spLocks noGrp="1"/>
          </p:cNvSpPr>
          <p:nvPr>
            <p:ph type="body" idx="2"/>
          </p:nvPr>
        </p:nvSpPr>
        <p:spPr>
          <a:xfrm>
            <a:off x="802386" y="2057400"/>
            <a:ext cx="356616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37160" lvl="0" indent="-228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/>
          </a:p>
          <a:p>
            <a:pPr marL="137160" lvl="0" indent="-228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/>
          </a:p>
          <a:p>
            <a:pPr marL="137160" lvl="0" indent="-228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/>
          </a:p>
          <a:p>
            <a:pPr marL="137160" lvl="0" indent="-228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/>
          </a:p>
          <a:p>
            <a:pPr marL="137160" lvl="0" indent="-228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/>
          </a:p>
        </p:txBody>
      </p:sp>
      <p:sp>
        <p:nvSpPr>
          <p:cNvPr id="297" name="Google Shape;297;p40"/>
          <p:cNvSpPr txBox="1">
            <a:spLocks noGrp="1"/>
          </p:cNvSpPr>
          <p:nvPr>
            <p:ph type="body" idx="3"/>
          </p:nvPr>
        </p:nvSpPr>
        <p:spPr>
          <a:xfrm>
            <a:off x="4773168" y="1050657"/>
            <a:ext cx="3783646" cy="104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lang="en-US" sz="1600">
                <a:latin typeface="Georgia"/>
                <a:ea typeface="Georgia"/>
                <a:cs typeface="Georgia"/>
                <a:sym typeface="Georgia"/>
              </a:rPr>
              <a:t>Art Film Fest – </a:t>
            </a:r>
            <a:r>
              <a:rPr lang="en-US" sz="1600" b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international film festival 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98" name="Google Shape;298;p40" descr="Začínajú Dni mesta Košice: Pozrite si KOMPLETNÝ PROGRAM, viac ako 70 akcií!  | Košice24.sk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541719" y="2198963"/>
            <a:ext cx="3542601" cy="236342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9" name="Google Shape;299;p40" descr="Art Film Fest 2019 coming to Košice from 14 to 22 June. Festival presents  new logo! • Art Film Fest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 cstate="screen">
            <a:alphaModFix/>
          </a:blip>
          <a:srcRect/>
          <a:stretch/>
        </p:blipFill>
        <p:spPr>
          <a:xfrm>
            <a:off x="4773168" y="2311738"/>
            <a:ext cx="3783647" cy="212830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1"/>
          <p:cNvSpPr txBox="1">
            <a:spLocks noGrp="1"/>
          </p:cNvSpPr>
          <p:nvPr>
            <p:ph type="body" idx="1"/>
          </p:nvPr>
        </p:nvSpPr>
        <p:spPr>
          <a:xfrm>
            <a:off x="800099" y="967740"/>
            <a:ext cx="3566160" cy="568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lang="en-US" sz="1600">
                <a:latin typeface="Georgia"/>
                <a:ea typeface="Georgia"/>
                <a:cs typeface="Georgia"/>
                <a:sym typeface="Georgia"/>
              </a:rPr>
              <a:t>Summer Shakespeare Festival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5" name="Google Shape;305;p41"/>
          <p:cNvSpPr txBox="1">
            <a:spLocks noGrp="1"/>
          </p:cNvSpPr>
          <p:nvPr>
            <p:ph type="body" idx="3"/>
          </p:nvPr>
        </p:nvSpPr>
        <p:spPr>
          <a:xfrm>
            <a:off x="4772978" y="967740"/>
            <a:ext cx="3566160" cy="568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lang="en-US" sz="1600">
                <a:latin typeface="Georgia"/>
                <a:ea typeface="Georgia"/>
                <a:cs typeface="Georgia"/>
                <a:sym typeface="Georgia"/>
              </a:rPr>
              <a:t>Central European Theatre Festival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06" name="Google Shape;306;p41" descr="BV MUSIC - Letné Shakespearovské slávností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800099" y="1776222"/>
            <a:ext cx="3291417" cy="246856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7" name="Google Shape;307;p41" descr="V Košiciach sa začal Festival divadiel strednej Európy - Korzár SME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 cstate="screen">
            <a:alphaModFix/>
          </a:blip>
          <a:srcRect/>
          <a:stretch/>
        </p:blipFill>
        <p:spPr>
          <a:xfrm>
            <a:off x="4773613" y="1933137"/>
            <a:ext cx="3565525" cy="231164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2"/>
          <p:cNvSpPr txBox="1">
            <a:spLocks noGrp="1"/>
          </p:cNvSpPr>
          <p:nvPr>
            <p:ph type="body" idx="1"/>
          </p:nvPr>
        </p:nvSpPr>
        <p:spPr>
          <a:xfrm>
            <a:off x="802375" y="438897"/>
            <a:ext cx="4314000" cy="13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White Night </a:t>
            </a:r>
            <a:r>
              <a:rPr lang="en-US" sz="1600">
                <a:latin typeface="Georgia"/>
                <a:ea typeface="Georgia"/>
                <a:cs typeface="Georgia"/>
                <a:sym typeface="Georgia"/>
              </a:rPr>
              <a:t>– </a:t>
            </a:r>
            <a:r>
              <a:rPr lang="en-US" sz="1600" b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it´s the biggest international festival of contemporary art in Slovakia, that gives life to night by the artistic play of light and music.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13" name="Google Shape;313;p42" descr="Biela noc v Košiciach - Slovakia.travel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 rot="-228315">
            <a:off x="514240" y="2172688"/>
            <a:ext cx="3086827" cy="20588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314" name="Google Shape;314;p42" descr="Otvorte oči a snívajte, do Košíc a Bratislavy sa vracia Biela noc – Denník N"/>
          <p:cNvPicPr preferRelativeResize="0"/>
          <p:nvPr/>
        </p:nvPicPr>
        <p:blipFill rotWithShape="1">
          <a:blip r:embed="rId4" cstate="screen">
            <a:alphaModFix/>
          </a:blip>
          <a:srcRect/>
          <a:stretch/>
        </p:blipFill>
        <p:spPr>
          <a:xfrm rot="363610">
            <a:off x="5377593" y="235060"/>
            <a:ext cx="3084274" cy="208895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315" name="Google Shape;315;p42" descr="Biela noc"/>
          <p:cNvPicPr preferRelativeResize="0"/>
          <p:nvPr/>
        </p:nvPicPr>
        <p:blipFill rotWithShape="1">
          <a:blip r:embed="rId5" cstate="screen">
            <a:alphaModFix/>
          </a:blip>
          <a:srcRect/>
          <a:stretch/>
        </p:blipFill>
        <p:spPr>
          <a:xfrm>
            <a:off x="4196080" y="2632191"/>
            <a:ext cx="3486029" cy="24053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</a:pPr>
            <a:r>
              <a:rPr lang="en-US"/>
              <a:t>Recreation</a:t>
            </a:r>
            <a:endParaRPr/>
          </a:p>
        </p:txBody>
      </p:sp>
      <p:sp>
        <p:nvSpPr>
          <p:cNvPr id="321" name="Google Shape;321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1143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The most popular leisure activities being in the historic core of the city...</a:t>
            </a:r>
            <a:endParaRPr sz="2000"/>
          </a:p>
        </p:txBody>
      </p:sp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</a:blip>
          <a:stretch>
            <a:fillRect/>
          </a:stretch>
        </a:blip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4"/>
          <p:cNvSpPr txBox="1">
            <a:spLocks noGrp="1"/>
          </p:cNvSpPr>
          <p:nvPr>
            <p:ph type="body" idx="1"/>
          </p:nvPr>
        </p:nvSpPr>
        <p:spPr>
          <a:xfrm>
            <a:off x="1639614" y="0"/>
            <a:ext cx="5864772" cy="536028"/>
          </a:xfrm>
          <a:prstGeom prst="rect">
            <a:avLst/>
          </a:prstGeom>
          <a:solidFill>
            <a:schemeClr val="lt1">
              <a:alpha val="82352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k-SK" sz="1600" b="1" dirty="0" smtClean="0">
                <a:latin typeface="Georgia"/>
                <a:ea typeface="Georgia"/>
                <a:cs typeface="Georgia"/>
                <a:sym typeface="Georgia"/>
              </a:rPr>
              <a:t>A </a:t>
            </a:r>
            <a:r>
              <a:rPr lang="en-US" sz="1600" b="1" dirty="0" smtClean="0">
                <a:latin typeface="Georgia"/>
                <a:ea typeface="Georgia"/>
                <a:cs typeface="Georgia"/>
                <a:sym typeface="Georgia"/>
              </a:rPr>
              <a:t>Singing Fountain</a:t>
            </a:r>
            <a:r>
              <a:rPr lang="sk-SK" sz="1600" b="1" dirty="0" smtClean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sk-SK" sz="1600" b="1" dirty="0" err="1" smtClean="0">
                <a:latin typeface="Georgia"/>
                <a:ea typeface="Georgia"/>
                <a:cs typeface="Georgia"/>
                <a:sym typeface="Georgia"/>
              </a:rPr>
              <a:t>is</a:t>
            </a:r>
            <a:r>
              <a:rPr lang="sk-SK" sz="1600" b="1" dirty="0" smtClean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sk-SK" sz="1600" b="1" dirty="0" err="1" smtClean="0">
                <a:latin typeface="Georgia"/>
                <a:ea typeface="Georgia"/>
                <a:cs typeface="Georgia"/>
                <a:sym typeface="Georgia"/>
              </a:rPr>
              <a:t>located</a:t>
            </a:r>
            <a:r>
              <a:rPr lang="sk-SK" sz="1600" b="1" dirty="0" smtClean="0">
                <a:latin typeface="Georgia"/>
                <a:ea typeface="Georgia"/>
                <a:cs typeface="Georgia"/>
                <a:sym typeface="Georgia"/>
              </a:rPr>
              <a:t> in </a:t>
            </a:r>
            <a:r>
              <a:rPr lang="sk-SK" sz="1600" b="1" dirty="0" err="1" smtClean="0">
                <a:latin typeface="Georgia"/>
                <a:ea typeface="Georgia"/>
                <a:cs typeface="Georgia"/>
                <a:sym typeface="Georgia"/>
              </a:rPr>
              <a:t>the</a:t>
            </a:r>
            <a:r>
              <a:rPr lang="sk-SK" sz="1600" b="1" dirty="0" smtClean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sk-SK" sz="1600" b="1" dirty="0" err="1" smtClean="0">
                <a:latin typeface="Georgia"/>
                <a:ea typeface="Georgia"/>
                <a:cs typeface="Georgia"/>
                <a:sym typeface="Georgia"/>
              </a:rPr>
              <a:t>Central</a:t>
            </a:r>
            <a:r>
              <a:rPr lang="sk-SK" sz="1600" b="1" dirty="0" smtClean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sk-SK" sz="1600" b="1" dirty="0" err="1" smtClean="0">
                <a:latin typeface="Georgia"/>
                <a:ea typeface="Georgia"/>
                <a:cs typeface="Georgia"/>
                <a:sym typeface="Georgia"/>
              </a:rPr>
              <a:t>Square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</a:pPr>
            <a:r>
              <a:rPr lang="en-US"/>
              <a:t>Basic information</a:t>
            </a:r>
            <a:endParaRPr/>
          </a:p>
        </p:txBody>
      </p:sp>
      <p:sp>
        <p:nvSpPr>
          <p:cNvPr id="211" name="Google Shape;211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>
                <a:solidFill>
                  <a:schemeClr val="dk2"/>
                </a:solidFill>
              </a:rPr>
              <a:t>Košice is the second-largest city in Slovakia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>
                <a:solidFill>
                  <a:schemeClr val="dk2"/>
                </a:solidFill>
              </a:rPr>
              <a:t>It is the largest city in eastern Slovakia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>
                <a:solidFill>
                  <a:schemeClr val="dk2"/>
                </a:solidFill>
              </a:rPr>
              <a:t>Its area is </a:t>
            </a:r>
            <a:r>
              <a:rPr lang="en-US">
                <a:solidFill>
                  <a:schemeClr val="dk2"/>
                </a:solidFill>
                <a:highlight>
                  <a:srgbClr val="FDFCFA"/>
                </a:highlight>
              </a:rPr>
              <a:t>243,7 km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>
                <a:solidFill>
                  <a:schemeClr val="dk2"/>
                </a:solidFill>
                <a:highlight>
                  <a:srgbClr val="FDFCFA"/>
                </a:highlight>
              </a:rPr>
              <a:t>Almost 240 000 people live there</a:t>
            </a:r>
            <a:endParaRPr>
              <a:solidFill>
                <a:schemeClr val="dk2"/>
              </a:solidFill>
              <a:highlight>
                <a:srgbClr val="FDFCFA"/>
              </a:highlight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>
                <a:solidFill>
                  <a:schemeClr val="dk2"/>
                </a:solidFill>
                <a:highlight>
                  <a:srgbClr val="FDFCFA"/>
                </a:highlight>
              </a:rPr>
              <a:t>Density of population is 982,8 people/km2</a:t>
            </a:r>
            <a:endParaRPr>
              <a:solidFill>
                <a:schemeClr val="dk2"/>
              </a:solidFill>
              <a:highlight>
                <a:srgbClr val="FDFCFA"/>
              </a:highlight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>
                <a:solidFill>
                  <a:schemeClr val="dk2"/>
                </a:solidFill>
                <a:highlight>
                  <a:srgbClr val="FDFCFA"/>
                </a:highlight>
              </a:rPr>
              <a:t>The Hornád river flows through the Košice</a:t>
            </a:r>
            <a:endParaRPr>
              <a:solidFill>
                <a:schemeClr val="dk2"/>
              </a:solidFill>
              <a:highlight>
                <a:srgbClr val="FDFCFA"/>
              </a:highlight>
            </a:endParaRPr>
          </a:p>
        </p:txBody>
      </p:sp>
      <p:pic>
        <p:nvPicPr>
          <p:cNvPr id="212" name="Google Shape;212;p27" descr="Košice - KERE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 rot="272486">
            <a:off x="4794198" y="1231912"/>
            <a:ext cx="4156350" cy="2332632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</a:blip>
          <a:stretch>
            <a:fillRect/>
          </a:stretch>
        </a:blip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5"/>
          <p:cNvSpPr txBox="1">
            <a:spLocks noGrp="1"/>
          </p:cNvSpPr>
          <p:nvPr>
            <p:ph type="body" idx="1"/>
          </p:nvPr>
        </p:nvSpPr>
        <p:spPr>
          <a:xfrm>
            <a:off x="1439460" y="4634815"/>
            <a:ext cx="6508200" cy="394385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 b="1">
                <a:latin typeface="Georgia"/>
                <a:ea typeface="Georgia"/>
                <a:cs typeface="Georgia"/>
                <a:sym typeface="Georgia"/>
              </a:rPr>
              <a:t>Crafts Lane </a:t>
            </a:r>
            <a:r>
              <a:rPr lang="en-US"/>
              <a:t>is a place with traditional crafts and original souvenirs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</a:blip>
          <a:stretch>
            <a:fillRect/>
          </a:stretch>
        </a:blip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6"/>
          <p:cNvSpPr txBox="1">
            <a:spLocks noGrp="1"/>
          </p:cNvSpPr>
          <p:nvPr>
            <p:ph type="body" idx="1"/>
          </p:nvPr>
        </p:nvSpPr>
        <p:spPr>
          <a:xfrm>
            <a:off x="33935" y="4657675"/>
            <a:ext cx="9076200" cy="342600"/>
          </a:xfrm>
          <a:prstGeom prst="rect">
            <a:avLst/>
          </a:prstGeom>
          <a:solidFill>
            <a:schemeClr val="lt1">
              <a:alpha val="82352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 b="1">
                <a:latin typeface="Georgia"/>
                <a:ea typeface="Georgia"/>
                <a:cs typeface="Georgia"/>
                <a:sym typeface="Georgia"/>
              </a:rPr>
              <a:t>ZOO Košice </a:t>
            </a:r>
            <a:r>
              <a:rPr lang="en-US"/>
              <a:t>is the largest zoo in Central Europe with 150 species of animals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</a:blip>
          <a:stretch>
            <a:fillRect/>
          </a:stretch>
        </a:blip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7"/>
          <p:cNvSpPr txBox="1">
            <a:spLocks noGrp="1"/>
          </p:cNvSpPr>
          <p:nvPr>
            <p:ph type="body" idx="1"/>
          </p:nvPr>
        </p:nvSpPr>
        <p:spPr>
          <a:xfrm>
            <a:off x="250740" y="4642435"/>
            <a:ext cx="8405580" cy="379145"/>
          </a:xfrm>
          <a:prstGeom prst="rect">
            <a:avLst/>
          </a:prstGeom>
          <a:solidFill>
            <a:schemeClr val="lt1">
              <a:alpha val="66274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>
                <a:latin typeface="Georgia"/>
                <a:ea typeface="Georgia"/>
                <a:cs typeface="Georgia"/>
                <a:sym typeface="Georgia"/>
              </a:rPr>
              <a:t>Botanical Garden</a:t>
            </a:r>
            <a:r>
              <a:rPr lang="en-US"/>
              <a:t> is fascinating university gardens with over 4 000 species of plants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</a:pPr>
            <a:r>
              <a:rPr lang="en-US"/>
              <a:t>Parks</a:t>
            </a:r>
            <a:endParaRPr/>
          </a:p>
        </p:txBody>
      </p:sp>
      <p:sp>
        <p:nvSpPr>
          <p:cNvPr id="347" name="Google Shape;347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b="1">
                <a:latin typeface="Georgia"/>
                <a:ea typeface="Georgia"/>
                <a:cs typeface="Georgia"/>
                <a:sym typeface="Georgia"/>
              </a:rPr>
              <a:t>The City Park </a:t>
            </a:r>
            <a:r>
              <a:rPr lang="en-US"/>
              <a:t>is the biggest park in Košice. It is dating since the 19. century and it´s located between railway station and center of city.</a:t>
            </a:r>
            <a:endParaRPr/>
          </a:p>
        </p:txBody>
      </p:sp>
      <p:pic>
        <p:nvPicPr>
          <p:cNvPr id="348" name="Google Shape;348;p48" descr="Osvedčené tipy na výlet: Mestský park v Košiciach | Zlavomat.sk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 rot="163380">
            <a:off x="5475438" y="1934513"/>
            <a:ext cx="3021397" cy="302139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9"/>
          <p:cNvSpPr txBox="1">
            <a:spLocks noGrp="1"/>
          </p:cNvSpPr>
          <p:nvPr>
            <p:ph type="body" idx="1"/>
          </p:nvPr>
        </p:nvSpPr>
        <p:spPr>
          <a:xfrm>
            <a:off x="311700" y="4450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1600" b="1">
                <a:latin typeface="Georgia"/>
                <a:ea typeface="Georgia"/>
                <a:cs typeface="Georgia"/>
                <a:sym typeface="Georgia"/>
              </a:rPr>
              <a:t>Park Barca</a:t>
            </a:r>
            <a:r>
              <a:rPr lang="en-US"/>
              <a:t> is the second popular park in Košice. It´s a protected zone with important trees.</a:t>
            </a:r>
            <a:endParaRPr/>
          </a:p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/>
          </a:p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/>
          </a:p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/>
          </a:p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/>
          </a:p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354" name="Google Shape;354;p49" descr="Park Barca... | Mapio.net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 rot="181654">
            <a:off x="4770119" y="1392544"/>
            <a:ext cx="3761753" cy="282131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5" name="Google Shape;355;p49" descr="Park barca | TELEVÍZIA KOŠICE - tvkosice.sk - Televízia Vašimi očami"/>
          <p:cNvPicPr preferRelativeResize="0"/>
          <p:nvPr/>
        </p:nvPicPr>
        <p:blipFill rotWithShape="1">
          <a:blip r:embed="rId4" cstate="screen">
            <a:alphaModFix/>
          </a:blip>
          <a:srcRect/>
          <a:stretch/>
        </p:blipFill>
        <p:spPr>
          <a:xfrm rot="-184639">
            <a:off x="548640" y="1993486"/>
            <a:ext cx="3571240" cy="253279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0"/>
          <p:cNvSpPr txBox="1">
            <a:spLocks noGrp="1"/>
          </p:cNvSpPr>
          <p:nvPr>
            <p:ph type="body" idx="1"/>
          </p:nvPr>
        </p:nvSpPr>
        <p:spPr>
          <a:xfrm>
            <a:off x="311700" y="47429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b="1" dirty="0">
                <a:latin typeface="Georgia"/>
                <a:ea typeface="Georgia"/>
                <a:cs typeface="Georgia"/>
                <a:sym typeface="Georgia"/>
              </a:rPr>
              <a:t>Park on </a:t>
            </a:r>
            <a:r>
              <a:rPr lang="en-US" b="1" dirty="0" err="1">
                <a:latin typeface="Georgia"/>
                <a:ea typeface="Georgia"/>
                <a:cs typeface="Georgia"/>
                <a:sym typeface="Georgia"/>
              </a:rPr>
              <a:t>Moyzesova</a:t>
            </a:r>
            <a:r>
              <a:rPr lang="en-US" b="1" dirty="0">
                <a:latin typeface="Georgia"/>
                <a:ea typeface="Georgia"/>
                <a:cs typeface="Georgia"/>
                <a:sym typeface="Georgia"/>
              </a:rPr>
              <a:t> street </a:t>
            </a:r>
            <a:r>
              <a:rPr lang="en-US" dirty="0"/>
              <a:t>it´s a park-alley, </a:t>
            </a:r>
            <a:r>
              <a:rPr lang="sk-SK" dirty="0" err="1" smtClean="0"/>
              <a:t>the</a:t>
            </a:r>
            <a:r>
              <a:rPr lang="en-US" dirty="0" smtClean="0"/>
              <a:t>re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en-US" dirty="0" smtClean="0"/>
              <a:t>science university </a:t>
            </a:r>
            <a:r>
              <a:rPr lang="en-US" dirty="0"/>
              <a:t>and medical </a:t>
            </a:r>
            <a:r>
              <a:rPr lang="en-US" dirty="0" smtClean="0"/>
              <a:t>school</a:t>
            </a:r>
            <a:r>
              <a:rPr lang="sk-SK" dirty="0" smtClean="0"/>
              <a:t> </a:t>
            </a:r>
            <a:r>
              <a:rPr lang="sk-SK" dirty="0" err="1" smtClean="0"/>
              <a:t>around</a:t>
            </a:r>
            <a:endParaRPr/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1" name="Google Shape;361;p50" descr="Park Moyzesova – Wikipédia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 rot="-174540">
            <a:off x="480517" y="1471860"/>
            <a:ext cx="4178479" cy="27813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2" name="Google Shape;362;p50" descr="Poškodená lipa v parku na Moyzesovej ulici - fotogaléria -  kosice.korzar.sme.sk - Korzár SME"/>
          <p:cNvPicPr preferRelativeResize="0"/>
          <p:nvPr/>
        </p:nvPicPr>
        <p:blipFill rotWithShape="1">
          <a:blip r:embed="rId4" cstate="screen">
            <a:alphaModFix/>
          </a:blip>
          <a:srcRect/>
          <a:stretch/>
        </p:blipFill>
        <p:spPr>
          <a:xfrm rot="379251">
            <a:off x="5332731" y="2298639"/>
            <a:ext cx="3386456" cy="224183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1"/>
          <p:cNvSpPr txBox="1">
            <a:spLocks noGrp="1"/>
          </p:cNvSpPr>
          <p:nvPr>
            <p:ph type="body" idx="1"/>
          </p:nvPr>
        </p:nvSpPr>
        <p:spPr>
          <a:xfrm>
            <a:off x="281220" y="390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b="1">
                <a:latin typeface="Georgia"/>
                <a:ea typeface="Georgia"/>
                <a:cs typeface="Georgia"/>
                <a:sym typeface="Georgia"/>
              </a:rPr>
              <a:t>T</a:t>
            </a:r>
            <a:r>
              <a:rPr lang="en-US"/>
              <a:t>here are organizing </a:t>
            </a:r>
            <a:r>
              <a:rPr lang="en-US" i="1"/>
              <a:t>performances</a:t>
            </a:r>
            <a:r>
              <a:rPr lang="en-US"/>
              <a:t>, </a:t>
            </a:r>
            <a:r>
              <a:rPr lang="en-US" i="1"/>
              <a:t>concerts</a:t>
            </a:r>
            <a:r>
              <a:rPr lang="en-US"/>
              <a:t>, but more important are </a:t>
            </a:r>
            <a:r>
              <a:rPr lang="en-US" i="1"/>
              <a:t>hockey matches</a:t>
            </a:r>
            <a:r>
              <a:rPr lang="en-US"/>
              <a:t>.</a:t>
            </a:r>
            <a:endParaRPr b="1"/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368" name="Google Shape;368;p51" descr="Steel Arena - Košice (Slovenčina)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 rot="-168264">
            <a:off x="421016" y="1918112"/>
            <a:ext cx="3912234" cy="228027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369" name="Google Shape;369;p51" descr="Steel Aréna - Hotel Aréna Košice"/>
          <p:cNvPicPr preferRelativeResize="0"/>
          <p:nvPr/>
        </p:nvPicPr>
        <p:blipFill rotWithShape="1">
          <a:blip r:embed="rId4" cstate="screen">
            <a:alphaModFix/>
          </a:blip>
          <a:srcRect/>
          <a:stretch/>
        </p:blipFill>
        <p:spPr>
          <a:xfrm rot="256745">
            <a:off x="5066452" y="2553992"/>
            <a:ext cx="3683298" cy="245551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370" name="Google Shape;370;p51"/>
          <p:cNvSpPr txBox="1"/>
          <p:nvPr/>
        </p:nvSpPr>
        <p:spPr>
          <a:xfrm>
            <a:off x="4827175" y="1663026"/>
            <a:ext cx="39741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>
                <a:latin typeface="Trebuchet MS"/>
                <a:ea typeface="Trebuchet MS"/>
                <a:cs typeface="Trebuchet MS"/>
                <a:sym typeface="Trebuchet MS"/>
              </a:rPr>
              <a:t>In 2019 there was </a:t>
            </a:r>
            <a:r>
              <a:rPr lang="en-US" sz="1500" b="1">
                <a:latin typeface="Georgia"/>
                <a:ea typeface="Georgia"/>
                <a:cs typeface="Georgia"/>
                <a:sym typeface="Georgia"/>
              </a:rPr>
              <a:t>the World Hockey Championship</a:t>
            </a:r>
            <a:endParaRPr sz="1500" b="1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51"/>
          <p:cNvSpPr txBox="1"/>
          <p:nvPr/>
        </p:nvSpPr>
        <p:spPr>
          <a:xfrm>
            <a:off x="574800" y="173525"/>
            <a:ext cx="79944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>
                <a:latin typeface="Georgia"/>
                <a:ea typeface="Georgia"/>
                <a:cs typeface="Georgia"/>
                <a:sym typeface="Georgia"/>
              </a:rPr>
              <a:t>Steel Arena</a:t>
            </a:r>
            <a:endParaRPr sz="3600" b="1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52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82445" y="371374"/>
            <a:ext cx="8965332" cy="4202499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52"/>
          <p:cNvSpPr txBox="1">
            <a:spLocks noGrp="1"/>
          </p:cNvSpPr>
          <p:nvPr>
            <p:ph type="title"/>
          </p:nvPr>
        </p:nvSpPr>
        <p:spPr>
          <a:xfrm>
            <a:off x="2284207" y="3849915"/>
            <a:ext cx="4561808" cy="572700"/>
          </a:xfrm>
          <a:prstGeom prst="rect">
            <a:avLst/>
          </a:prstGeom>
          <a:solidFill>
            <a:schemeClr val="accent1">
              <a:alpha val="64705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chemeClr val="dk1"/>
                </a:solidFill>
              </a:rPr>
              <a:t>Places for sport...: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</a:pPr>
            <a:r>
              <a:rPr lang="en-US"/>
              <a:t>Kavečany</a:t>
            </a:r>
            <a:endParaRPr/>
          </a:p>
        </p:txBody>
      </p:sp>
      <p:sp>
        <p:nvSpPr>
          <p:cNvPr id="383" name="Google Shape;383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It´s a region, where there are ski station, summer </a:t>
            </a:r>
            <a:r>
              <a:rPr lang="en-US" dirty="0" err="1"/>
              <a:t>tobbogan</a:t>
            </a:r>
            <a:r>
              <a:rPr lang="en-US" dirty="0"/>
              <a:t> ride, cycle tracks and </a:t>
            </a:r>
            <a:r>
              <a:rPr lang="en-US" dirty="0" err="1"/>
              <a:t>turistic</a:t>
            </a:r>
            <a:r>
              <a:rPr lang="en-US" dirty="0"/>
              <a:t> paths.</a:t>
            </a:r>
            <a:endParaRPr/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384" name="Google Shape;384;p53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 rot="-152234">
            <a:off x="353696" y="2245242"/>
            <a:ext cx="3810375" cy="198139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85" name="Google Shape;385;p53" descr="BOBOVKA / Letná bobová dráha Košice-Kavečany"/>
          <p:cNvPicPr preferRelativeResize="0"/>
          <p:nvPr/>
        </p:nvPicPr>
        <p:blipFill rotWithShape="1">
          <a:blip r:embed="rId4" cstate="screen">
            <a:alphaModFix/>
          </a:blip>
          <a:srcRect/>
          <a:stretch/>
        </p:blipFill>
        <p:spPr>
          <a:xfrm rot="226822">
            <a:off x="5230994" y="2386483"/>
            <a:ext cx="3313837" cy="221030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</a:pPr>
            <a:r>
              <a:rPr lang="en-US"/>
              <a:t>Nad jazerom</a:t>
            </a:r>
            <a:endParaRPr/>
          </a:p>
        </p:txBody>
      </p:sp>
      <p:sp>
        <p:nvSpPr>
          <p:cNvPr id="391" name="Google Shape;391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400"/>
              <a:t>In this region, are located a water skiing centre, volleyball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and football ground and</a:t>
            </a:r>
            <a:r>
              <a:rPr lang="en-US" sz="14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400"/>
              <a:t>piece of coast is modify for sand beach.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There is also a workout area.</a:t>
            </a:r>
            <a:endParaRPr sz="1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92" name="Google Shape;392;p54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 rot="205818">
            <a:off x="384340" y="2393512"/>
            <a:ext cx="3275444" cy="215432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93" name="Google Shape;393;p54" descr="Na Fit parky mestské časti neľutovali peniaze"/>
          <p:cNvPicPr preferRelativeResize="0"/>
          <p:nvPr/>
        </p:nvPicPr>
        <p:blipFill rotWithShape="1">
          <a:blip r:embed="rId4" cstate="screen">
            <a:alphaModFix/>
          </a:blip>
          <a:srcRect/>
          <a:stretch/>
        </p:blipFill>
        <p:spPr>
          <a:xfrm>
            <a:off x="4149923" y="2827838"/>
            <a:ext cx="3135086" cy="208679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94" name="Google Shape;394;p54" descr="Jazero v Košiciach - vypadni.sk"/>
          <p:cNvPicPr preferRelativeResize="0"/>
          <p:nvPr/>
        </p:nvPicPr>
        <p:blipFill rotWithShape="1">
          <a:blip r:embed="rId5" cstate="screen">
            <a:alphaModFix/>
          </a:blip>
          <a:srcRect/>
          <a:stretch/>
        </p:blipFill>
        <p:spPr>
          <a:xfrm rot="248441">
            <a:off x="5996184" y="317800"/>
            <a:ext cx="2928907" cy="219667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</a:pPr>
            <a:r>
              <a:rPr lang="en-US"/>
              <a:t>Succeses of the city</a:t>
            </a:r>
            <a:endParaRPr/>
          </a:p>
        </p:txBody>
      </p:sp>
      <p:sp>
        <p:nvSpPr>
          <p:cNvPr id="218" name="Google Shape;218;p28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72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dirty="0"/>
              <a:t>In 2013 </a:t>
            </a:r>
            <a:r>
              <a:rPr lang="en-US" dirty="0" err="1"/>
              <a:t>Košice</a:t>
            </a:r>
            <a:r>
              <a:rPr lang="en-US" dirty="0"/>
              <a:t> was the European </a:t>
            </a:r>
            <a:r>
              <a:rPr lang="en-US" dirty="0" smtClean="0"/>
              <a:t>Capital</a:t>
            </a:r>
            <a:r>
              <a:rPr lang="sk-SK" dirty="0" smtClean="0"/>
              <a:t> City</a:t>
            </a:r>
            <a:r>
              <a:rPr lang="en-US" dirty="0" smtClean="0"/>
              <a:t> </a:t>
            </a:r>
            <a:r>
              <a:rPr lang="en-US" dirty="0"/>
              <a:t>of Culture</a:t>
            </a:r>
            <a:endParaRPr/>
          </a:p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dirty="0"/>
              <a:t>In 2016 </a:t>
            </a:r>
            <a:r>
              <a:rPr lang="en-US" dirty="0" err="1"/>
              <a:t>Košice</a:t>
            </a:r>
            <a:r>
              <a:rPr lang="en-US" dirty="0"/>
              <a:t> gained title the European City of Sport 2016</a:t>
            </a:r>
            <a:endParaRPr/>
          </a:p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dirty="0"/>
              <a:t>In 2017 statute UNESCO Creative City of Media Arts </a:t>
            </a: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was admitted to them</a:t>
            </a: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dirty="0"/>
              <a:t>In 2019 it earned title the European Main City of Volunteering</a:t>
            </a:r>
            <a:endParaRPr/>
          </a:p>
        </p:txBody>
      </p:sp>
      <p:pic>
        <p:nvPicPr>
          <p:cNvPr id="219" name="Google Shape;219;p28" descr="Kosice European Capital of Culture 2013 Kicks Off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5881245" y="336015"/>
            <a:ext cx="2033124" cy="203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8" descr="KOŠICE 2016 – EURÓPSKE MESTO ŠPORTU"/>
          <p:cNvPicPr preferRelativeResize="0"/>
          <p:nvPr/>
        </p:nvPicPr>
        <p:blipFill rotWithShape="1">
          <a:blip r:embed="rId4" cstate="screen">
            <a:alphaModFix/>
          </a:blip>
          <a:srcRect/>
          <a:stretch/>
        </p:blipFill>
        <p:spPr>
          <a:xfrm>
            <a:off x="5985628" y="1813296"/>
            <a:ext cx="1824371" cy="555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8" descr="Events | City of Media Arts"/>
          <p:cNvPicPr preferRelativeResize="0"/>
          <p:nvPr/>
        </p:nvPicPr>
        <p:blipFill rotWithShape="1">
          <a:blip r:embed="rId5" cstate="screen">
            <a:alphaModFix/>
          </a:blip>
          <a:srcRect/>
          <a:stretch/>
        </p:blipFill>
        <p:spPr>
          <a:xfrm>
            <a:off x="5985626" y="2516411"/>
            <a:ext cx="1824375" cy="996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8" descr="Srdce v meste – Európske hlavné mesto dobrovoľníctva – Košice 2019"/>
          <p:cNvPicPr preferRelativeResize="0"/>
          <p:nvPr/>
        </p:nvPicPr>
        <p:blipFill rotWithShape="1">
          <a:blip r:embed="rId6" cstate="screen">
            <a:alphaModFix/>
          </a:blip>
          <a:srcRect/>
          <a:stretch/>
        </p:blipFill>
        <p:spPr>
          <a:xfrm>
            <a:off x="6089993" y="3551961"/>
            <a:ext cx="3054007" cy="1442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</a:pPr>
            <a:r>
              <a:rPr lang="en-US"/>
              <a:t>Anička Area</a:t>
            </a:r>
            <a:endParaRPr/>
          </a:p>
        </p:txBody>
      </p:sp>
      <p:sp>
        <p:nvSpPr>
          <p:cNvPr id="400" name="Google Shape;400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 this area, are many playgrounds for kids and a minigolf. There are also tenis ground, waterpark and a workout area.</a:t>
            </a:r>
            <a:endParaRPr/>
          </a:p>
        </p:txBody>
      </p:sp>
      <p:pic>
        <p:nvPicPr>
          <p:cNvPr id="401" name="Google Shape;401;p55" descr="Detský areál Anička (Košice, Slovensko) - Recenzie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 rot="-154265">
            <a:off x="490554" y="2177707"/>
            <a:ext cx="3199453" cy="239668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402" name="Google Shape;402;p55" descr="Kúpalisko Ryba Anička | www.slovago.sk"/>
          <p:cNvPicPr preferRelativeResize="0"/>
          <p:nvPr/>
        </p:nvPicPr>
        <p:blipFill rotWithShape="1">
          <a:blip r:embed="rId4" cstate="screen">
            <a:alphaModFix/>
          </a:blip>
          <a:srcRect/>
          <a:stretch/>
        </p:blipFill>
        <p:spPr>
          <a:xfrm rot="325159">
            <a:off x="5310192" y="1926894"/>
            <a:ext cx="3212868" cy="2409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</a:pPr>
            <a:r>
              <a:rPr lang="en-US"/>
              <a:t>Alpinka Recreation Area</a:t>
            </a:r>
            <a:endParaRPr/>
          </a:p>
        </p:txBody>
      </p:sp>
      <p:sp>
        <p:nvSpPr>
          <p:cNvPr id="408" name="Google Shape;408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It´s a place for picnic and for family near Čermeľ brook and near the children´s railway track. It offers </a:t>
            </a:r>
            <a:r>
              <a:rPr lang="en-US" i="1"/>
              <a:t>children playgrounds</a:t>
            </a:r>
            <a:r>
              <a:rPr lang="en-US"/>
              <a:t>, </a:t>
            </a:r>
            <a:r>
              <a:rPr lang="en-US" i="1"/>
              <a:t>high rope park Tarzania </a:t>
            </a:r>
            <a:r>
              <a:rPr lang="en-US"/>
              <a:t>and a </a:t>
            </a:r>
            <a:r>
              <a:rPr lang="en-US" i="1"/>
              <a:t>golf course</a:t>
            </a:r>
            <a:r>
              <a:rPr lang="en-US"/>
              <a:t>.</a:t>
            </a:r>
            <a:endParaRPr/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409" name="Google Shape;409;p56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 rot="337470">
            <a:off x="589905" y="2263636"/>
            <a:ext cx="3555556" cy="236888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410" name="Google Shape;410;p56" descr="Golfové ihrisko Alpinka Košice - Travelguide.sk"/>
          <p:cNvPicPr preferRelativeResize="0"/>
          <p:nvPr/>
        </p:nvPicPr>
        <p:blipFill rotWithShape="1">
          <a:blip r:embed="rId4" cstate="screen">
            <a:alphaModFix/>
          </a:blip>
          <a:srcRect/>
          <a:stretch/>
        </p:blipFill>
        <p:spPr>
          <a:xfrm rot="-154709">
            <a:off x="5148762" y="1988532"/>
            <a:ext cx="3443776" cy="23030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7"/>
          <p:cNvSpPr txBox="1">
            <a:spLocks noGrp="1"/>
          </p:cNvSpPr>
          <p:nvPr>
            <p:ph type="title"/>
          </p:nvPr>
        </p:nvSpPr>
        <p:spPr>
          <a:xfrm>
            <a:off x="311700" y="4698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</a:pPr>
            <a:r>
              <a:rPr lang="sk-SK" dirty="0" err="1" smtClean="0"/>
              <a:t>Kosice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smtClean="0"/>
              <a:t>a </a:t>
            </a:r>
            <a:r>
              <a:rPr lang="sk-SK" dirty="0" err="1" smtClean="0"/>
              <a:t>beautiful</a:t>
            </a:r>
            <a:r>
              <a:rPr lang="sk-SK" dirty="0" smtClean="0"/>
              <a:t> </a:t>
            </a:r>
            <a:r>
              <a:rPr lang="sk-SK" dirty="0" smtClean="0"/>
              <a:t>city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living</a:t>
            </a:r>
            <a:r>
              <a:rPr lang="sk-SK" dirty="0" smtClean="0"/>
              <a:t>.</a:t>
            </a:r>
            <a:endParaRPr dirty="0"/>
          </a:p>
        </p:txBody>
      </p:sp>
      <p:pic>
        <p:nvPicPr>
          <p:cNvPr id="416" name="Google Shape;416;p57" descr="Smile OK Emoticons High-Quality Car Bumper Sticker 12 x 12 cm: Amazon.de:  Küche &amp; Haushalt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3035276" y="1388835"/>
            <a:ext cx="3073448" cy="2943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</a:pPr>
            <a:r>
              <a:rPr lang="en-US"/>
              <a:t>Culture</a:t>
            </a:r>
            <a:endParaRPr/>
          </a:p>
        </p:txBody>
      </p:sp>
      <p:sp>
        <p:nvSpPr>
          <p:cNvPr id="228" name="Google Shape;22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1143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1143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Košice is the centre of important cultural institutions…:</a:t>
            </a:r>
            <a:endParaRPr sz="2400"/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 txBox="1">
            <a:spLocks noGrp="1"/>
          </p:cNvSpPr>
          <p:nvPr>
            <p:ph type="title"/>
          </p:nvPr>
        </p:nvSpPr>
        <p:spPr>
          <a:xfrm>
            <a:off x="3634740" y="79265"/>
            <a:ext cx="5395680" cy="572700"/>
          </a:xfrm>
          <a:prstGeom prst="rect">
            <a:avLst/>
          </a:prstGeom>
          <a:solidFill>
            <a:schemeClr val="lt1">
              <a:alpha val="72549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</a:pPr>
            <a:r>
              <a:rPr lang="en-US"/>
              <a:t>State Theatre Košice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</a:blip>
          <a:stretch>
            <a:fillRect/>
          </a:stretch>
        </a:blip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>
            <a:spLocks noGrp="1"/>
          </p:cNvSpPr>
          <p:nvPr>
            <p:ph type="title"/>
          </p:nvPr>
        </p:nvSpPr>
        <p:spPr>
          <a:xfrm>
            <a:off x="144050" y="4407425"/>
            <a:ext cx="6714000" cy="572700"/>
          </a:xfrm>
          <a:prstGeom prst="rect">
            <a:avLst/>
          </a:prstGeom>
          <a:solidFill>
            <a:schemeClr val="lt1">
              <a:alpha val="69411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</a:pPr>
            <a:r>
              <a:rPr lang="en-US"/>
              <a:t>State Philharmonic Košice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</a:blip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 txBox="1">
            <a:spLocks noGrp="1"/>
          </p:cNvSpPr>
          <p:nvPr>
            <p:ph type="title"/>
          </p:nvPr>
        </p:nvSpPr>
        <p:spPr>
          <a:xfrm>
            <a:off x="98340" y="4460765"/>
            <a:ext cx="7155900" cy="572700"/>
          </a:xfrm>
          <a:prstGeom prst="rect">
            <a:avLst/>
          </a:prstGeom>
          <a:solidFill>
            <a:schemeClr val="lt1">
              <a:alpha val="70588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</a:pPr>
            <a:r>
              <a:rPr lang="en-US"/>
              <a:t>Slovak Technical Museum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</a:blip>
          <a:stretch>
            <a:fillRect/>
          </a:stretch>
        </a:blip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3"/>
          <p:cNvSpPr txBox="1">
            <a:spLocks noGrp="1"/>
          </p:cNvSpPr>
          <p:nvPr>
            <p:ph type="title"/>
          </p:nvPr>
        </p:nvSpPr>
        <p:spPr>
          <a:xfrm>
            <a:off x="2331000" y="4491245"/>
            <a:ext cx="6721560" cy="572700"/>
          </a:xfrm>
          <a:prstGeom prst="rect">
            <a:avLst/>
          </a:prstGeom>
          <a:solidFill>
            <a:schemeClr val="lt1">
              <a:alpha val="6745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</a:pPr>
            <a:r>
              <a:rPr lang="en-US"/>
              <a:t>East Slovak Museum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4"/>
          <p:cNvSpPr txBox="1">
            <a:spLocks noGrp="1"/>
          </p:cNvSpPr>
          <p:nvPr>
            <p:ph type="title"/>
          </p:nvPr>
        </p:nvSpPr>
        <p:spPr>
          <a:xfrm>
            <a:off x="90720" y="4468385"/>
            <a:ext cx="6340560" cy="572700"/>
          </a:xfrm>
          <a:prstGeom prst="rect">
            <a:avLst/>
          </a:prstGeom>
          <a:solidFill>
            <a:schemeClr val="lt1">
              <a:alpha val="71372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</a:pPr>
            <a:r>
              <a:rPr lang="en-US"/>
              <a:t>East Slovak Gallery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Галерея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Дерево">
  <a:themeElements>
    <a:clrScheme name="Дерево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565</Words>
  <Application>Microsoft Office PowerPoint</Application>
  <PresentationFormat>Prezentácia na obrazovke (16:9)</PresentationFormat>
  <Paragraphs>83</Paragraphs>
  <Slides>32</Slides>
  <Notes>32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32</vt:i4>
      </vt:variant>
    </vt:vector>
  </HeadingPairs>
  <TitlesOfParts>
    <vt:vector size="41" baseType="lpstr">
      <vt:lpstr>Arial</vt:lpstr>
      <vt:lpstr>Gill Sans</vt:lpstr>
      <vt:lpstr>Bookman Old Style</vt:lpstr>
      <vt:lpstr>Georgia</vt:lpstr>
      <vt:lpstr>Trebuchet MS</vt:lpstr>
      <vt:lpstr>Courier New</vt:lpstr>
      <vt:lpstr>Noto Sans Symbols</vt:lpstr>
      <vt:lpstr>Галерея</vt:lpstr>
      <vt:lpstr>Дерево</vt:lpstr>
      <vt:lpstr>KOŠICE</vt:lpstr>
      <vt:lpstr>Basic information</vt:lpstr>
      <vt:lpstr>Succeses of the city</vt:lpstr>
      <vt:lpstr>Culture</vt:lpstr>
      <vt:lpstr>State Theatre Košice</vt:lpstr>
      <vt:lpstr>State Philharmonic Košice</vt:lpstr>
      <vt:lpstr>Slovak Technical Museum</vt:lpstr>
      <vt:lpstr>East Slovak Museum</vt:lpstr>
      <vt:lpstr>East Slovak Gallery</vt:lpstr>
      <vt:lpstr>State Scientific Library</vt:lpstr>
      <vt:lpstr>History</vt:lpstr>
      <vt:lpstr>Snímka 12</vt:lpstr>
      <vt:lpstr>St. Michael Chapel</vt:lpstr>
      <vt:lpstr>Snímka 14</vt:lpstr>
      <vt:lpstr>Events</vt:lpstr>
      <vt:lpstr>Snímka 16</vt:lpstr>
      <vt:lpstr>Snímka 17</vt:lpstr>
      <vt:lpstr>Recreation</vt:lpstr>
      <vt:lpstr>Snímka 19</vt:lpstr>
      <vt:lpstr>Snímka 20</vt:lpstr>
      <vt:lpstr>Snímka 21</vt:lpstr>
      <vt:lpstr>Snímka 22</vt:lpstr>
      <vt:lpstr>Parks</vt:lpstr>
      <vt:lpstr>Snímka 24</vt:lpstr>
      <vt:lpstr>Snímka 25</vt:lpstr>
      <vt:lpstr>Snímka 26</vt:lpstr>
      <vt:lpstr>Places for sport...:</vt:lpstr>
      <vt:lpstr>Kavečany</vt:lpstr>
      <vt:lpstr>Nad jazerom</vt:lpstr>
      <vt:lpstr>Anička Area</vt:lpstr>
      <vt:lpstr>Alpinka Recreation Area</vt:lpstr>
      <vt:lpstr>Kosice is a beautiful city for living.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KOŠICE</dc:title>
  <dc:creator>lenovo_ntb</dc:creator>
  <cp:lastModifiedBy>lenka197</cp:lastModifiedBy>
  <cp:revision>36</cp:revision>
  <dcterms:modified xsi:type="dcterms:W3CDTF">2020-12-09T21:41:04Z</dcterms:modified>
</cp:coreProperties>
</file>