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F4800D19-43B8-4742-9FB8-0DC302B8FBAD}" type="datetimeFigureOut">
              <a:rPr lang="tr-TR" smtClean="0"/>
              <a:t>16.03.2021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50F2045-B5E9-41EF-81CB-1615F6B02F84}"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6263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4800D19-43B8-4742-9FB8-0DC302B8FBAD}" type="datetimeFigureOut">
              <a:rPr lang="tr-TR" smtClean="0"/>
              <a:t>16.03.2021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50F2045-B5E9-41EF-81CB-1615F6B02F84}" type="slidenum">
              <a:rPr lang="tr-TR" smtClean="0"/>
              <a:t>‹#›</a:t>
            </a:fld>
            <a:endParaRPr lang="tr-TR"/>
          </a:p>
        </p:txBody>
      </p:sp>
    </p:spTree>
    <p:extLst>
      <p:ext uri="{BB962C8B-B14F-4D97-AF65-F5344CB8AC3E}">
        <p14:creationId xmlns:p14="http://schemas.microsoft.com/office/powerpoint/2010/main" val="948151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4800D19-43B8-4742-9FB8-0DC302B8FBAD}" type="datetimeFigureOut">
              <a:rPr lang="tr-TR" smtClean="0"/>
              <a:t>16.03.2021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50F2045-B5E9-41EF-81CB-1615F6B02F84}" type="slidenum">
              <a:rPr lang="tr-TR" smtClean="0"/>
              <a:t>‹#›</a:t>
            </a:fld>
            <a:endParaRPr lang="tr-TR"/>
          </a:p>
        </p:txBody>
      </p:sp>
    </p:spTree>
    <p:extLst>
      <p:ext uri="{BB962C8B-B14F-4D97-AF65-F5344CB8AC3E}">
        <p14:creationId xmlns:p14="http://schemas.microsoft.com/office/powerpoint/2010/main" val="3626238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4800D19-43B8-4742-9FB8-0DC302B8FBAD}" type="datetimeFigureOut">
              <a:rPr lang="tr-TR" smtClean="0"/>
              <a:t>16.03.2021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50F2045-B5E9-41EF-81CB-1615F6B02F84}" type="slidenum">
              <a:rPr lang="tr-TR" smtClean="0"/>
              <a:t>‹#›</a:t>
            </a:fld>
            <a:endParaRPr lang="tr-TR"/>
          </a:p>
        </p:txBody>
      </p:sp>
    </p:spTree>
    <p:extLst>
      <p:ext uri="{BB962C8B-B14F-4D97-AF65-F5344CB8AC3E}">
        <p14:creationId xmlns:p14="http://schemas.microsoft.com/office/powerpoint/2010/main" val="1710930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F4800D19-43B8-4742-9FB8-0DC302B8FBAD}" type="datetimeFigureOut">
              <a:rPr lang="tr-TR" smtClean="0"/>
              <a:t>16.03.2021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50F2045-B5E9-41EF-81CB-1615F6B02F84}"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6107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F4800D19-43B8-4742-9FB8-0DC302B8FBAD}" type="datetimeFigureOut">
              <a:rPr lang="tr-TR" smtClean="0"/>
              <a:t>16.03.2021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50F2045-B5E9-41EF-81CB-1615F6B02F84}" type="slidenum">
              <a:rPr lang="tr-TR" smtClean="0"/>
              <a:t>‹#›</a:t>
            </a:fld>
            <a:endParaRPr lang="tr-TR"/>
          </a:p>
        </p:txBody>
      </p:sp>
    </p:spTree>
    <p:extLst>
      <p:ext uri="{BB962C8B-B14F-4D97-AF65-F5344CB8AC3E}">
        <p14:creationId xmlns:p14="http://schemas.microsoft.com/office/powerpoint/2010/main" val="657682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97280" y="2582334"/>
            <a:ext cx="4937760" cy="33782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217920" y="2582334"/>
            <a:ext cx="4937760" cy="33782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F4800D19-43B8-4742-9FB8-0DC302B8FBAD}" type="datetimeFigureOut">
              <a:rPr lang="tr-TR" smtClean="0"/>
              <a:t>16.03.2021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50F2045-B5E9-41EF-81CB-1615F6B02F84}" type="slidenum">
              <a:rPr lang="tr-TR" smtClean="0"/>
              <a:t>‹#›</a:t>
            </a:fld>
            <a:endParaRPr lang="tr-TR"/>
          </a:p>
        </p:txBody>
      </p:sp>
    </p:spTree>
    <p:extLst>
      <p:ext uri="{BB962C8B-B14F-4D97-AF65-F5344CB8AC3E}">
        <p14:creationId xmlns:p14="http://schemas.microsoft.com/office/powerpoint/2010/main" val="4177727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F4800D19-43B8-4742-9FB8-0DC302B8FBAD}" type="datetimeFigureOut">
              <a:rPr lang="tr-TR" smtClean="0"/>
              <a:t>16.03.2021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50F2045-B5E9-41EF-81CB-1615F6B02F84}" type="slidenum">
              <a:rPr lang="tr-TR" smtClean="0"/>
              <a:t>‹#›</a:t>
            </a:fld>
            <a:endParaRPr lang="tr-TR"/>
          </a:p>
        </p:txBody>
      </p:sp>
    </p:spTree>
    <p:extLst>
      <p:ext uri="{BB962C8B-B14F-4D97-AF65-F5344CB8AC3E}">
        <p14:creationId xmlns:p14="http://schemas.microsoft.com/office/powerpoint/2010/main" val="3536539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4800D19-43B8-4742-9FB8-0DC302B8FBAD}" type="datetimeFigureOut">
              <a:rPr lang="tr-TR" smtClean="0"/>
              <a:t>16.03.2021</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250F2045-B5E9-41EF-81CB-1615F6B02F84}" type="slidenum">
              <a:rPr lang="tr-TR" smtClean="0"/>
              <a:t>‹#›</a:t>
            </a:fld>
            <a:endParaRPr lang="tr-TR"/>
          </a:p>
        </p:txBody>
      </p:sp>
    </p:spTree>
    <p:extLst>
      <p:ext uri="{BB962C8B-B14F-4D97-AF65-F5344CB8AC3E}">
        <p14:creationId xmlns:p14="http://schemas.microsoft.com/office/powerpoint/2010/main" val="3590496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4800D19-43B8-4742-9FB8-0DC302B8FBAD}" type="datetimeFigureOut">
              <a:rPr lang="tr-TR" smtClean="0"/>
              <a:t>16.03.2021</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50F2045-B5E9-41EF-81CB-1615F6B02F84}" type="slidenum">
              <a:rPr lang="tr-TR" smtClean="0"/>
              <a:t>‹#›</a:t>
            </a:fld>
            <a:endParaRPr lang="tr-TR"/>
          </a:p>
        </p:txBody>
      </p:sp>
    </p:spTree>
    <p:extLst>
      <p:ext uri="{BB962C8B-B14F-4D97-AF65-F5344CB8AC3E}">
        <p14:creationId xmlns:p14="http://schemas.microsoft.com/office/powerpoint/2010/main" val="1351711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F4800D19-43B8-4742-9FB8-0DC302B8FBAD}" type="datetimeFigureOut">
              <a:rPr lang="tr-TR" smtClean="0"/>
              <a:t>16.03.2021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50F2045-B5E9-41EF-81CB-1615F6B02F84}" type="slidenum">
              <a:rPr lang="tr-TR" smtClean="0"/>
              <a:t>‹#›</a:t>
            </a:fld>
            <a:endParaRPr lang="tr-TR"/>
          </a:p>
        </p:txBody>
      </p:sp>
    </p:spTree>
    <p:extLst>
      <p:ext uri="{BB962C8B-B14F-4D97-AF65-F5344CB8AC3E}">
        <p14:creationId xmlns:p14="http://schemas.microsoft.com/office/powerpoint/2010/main" val="635568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4800D19-43B8-4742-9FB8-0DC302B8FBAD}" type="datetimeFigureOut">
              <a:rPr lang="tr-TR" smtClean="0"/>
              <a:t>16.03.2021</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50F2045-B5E9-41EF-81CB-1615F6B02F84}"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523236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536B5B9-2383-4B1D-8ADA-BB0230440269}"/>
              </a:ext>
            </a:extLst>
          </p:cNvPr>
          <p:cNvSpPr>
            <a:spLocks noGrp="1"/>
          </p:cNvSpPr>
          <p:nvPr>
            <p:ph type="ctrTitle"/>
          </p:nvPr>
        </p:nvSpPr>
        <p:spPr>
          <a:xfrm>
            <a:off x="379828" y="253219"/>
            <a:ext cx="3207434" cy="942535"/>
          </a:xfrm>
        </p:spPr>
        <p:txBody>
          <a:bodyPr>
            <a:normAutofit fontScale="90000"/>
          </a:bodyPr>
          <a:lstStyle/>
          <a:p>
            <a:br>
              <a:rPr lang="tr-TR" b="1" dirty="0">
                <a:solidFill>
                  <a:srgbClr val="FF0000"/>
                </a:solidFill>
              </a:rPr>
            </a:br>
            <a:br>
              <a:rPr lang="tr-TR" b="1" dirty="0">
                <a:solidFill>
                  <a:srgbClr val="FF0000"/>
                </a:solidFill>
              </a:rPr>
            </a:br>
            <a:br>
              <a:rPr lang="tr-TR" b="1" dirty="0">
                <a:solidFill>
                  <a:srgbClr val="FF0000"/>
                </a:solidFill>
              </a:rPr>
            </a:br>
            <a:r>
              <a:rPr lang="tr-TR" sz="6700" b="1" dirty="0">
                <a:solidFill>
                  <a:srgbClr val="FF0000"/>
                </a:solidFill>
              </a:rPr>
              <a:t>FENCING</a:t>
            </a:r>
            <a:r>
              <a:rPr lang="tr-TR" sz="6700" dirty="0"/>
              <a:t> </a:t>
            </a:r>
          </a:p>
        </p:txBody>
      </p:sp>
      <p:sp>
        <p:nvSpPr>
          <p:cNvPr id="4" name="Rectangle 5">
            <a:extLst>
              <a:ext uri="{FF2B5EF4-FFF2-40B4-BE49-F238E27FC236}">
                <a16:creationId xmlns:a16="http://schemas.microsoft.com/office/drawing/2014/main" id="{A5EAF0E3-8D7B-4EB0-BD20-55AFB686BC0D}"/>
              </a:ext>
            </a:extLst>
          </p:cNvPr>
          <p:cNvSpPr>
            <a:spLocks noGrp="1" noChangeArrowheads="1"/>
          </p:cNvSpPr>
          <p:nvPr>
            <p:ph type="subTitle" idx="1"/>
          </p:nvPr>
        </p:nvSpPr>
        <p:spPr bwMode="auto">
          <a:xfrm>
            <a:off x="551544" y="3830689"/>
            <a:ext cx="10758882"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dirty="0" err="1">
                <a:ln>
                  <a:noFill/>
                </a:ln>
                <a:solidFill>
                  <a:srgbClr val="000000"/>
                </a:solidFill>
                <a:effectLst/>
                <a:latin typeface="Aharoni" panose="02010803020104030203" pitchFamily="2" charset="-79"/>
                <a:cs typeface="Aharoni" panose="02010803020104030203" pitchFamily="2" charset="-79"/>
              </a:rPr>
              <a:t>Fencing</a:t>
            </a:r>
            <a: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t> is a </a:t>
            </a:r>
            <a:r>
              <a:rPr kumimoji="0" lang="tr-TR" altLang="tr-TR" sz="2000" b="0" i="0" u="none" strike="noStrike" cap="none" normalizeH="0" baseline="0" dirty="0" err="1">
                <a:ln>
                  <a:noFill/>
                </a:ln>
                <a:solidFill>
                  <a:srgbClr val="000000"/>
                </a:solidFill>
                <a:effectLst/>
                <a:latin typeface="Aharoni" panose="02010803020104030203" pitchFamily="2" charset="-79"/>
                <a:cs typeface="Aharoni" panose="02010803020104030203" pitchFamily="2" charset="-79"/>
              </a:rPr>
              <a:t>combat</a:t>
            </a:r>
            <a: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t> </a:t>
            </a:r>
            <a:r>
              <a:rPr kumimoji="0" lang="tr-TR" altLang="tr-TR" sz="2000" b="0" i="0" u="none" strike="noStrike" cap="none" normalizeH="0" baseline="0" dirty="0" err="1">
                <a:ln>
                  <a:noFill/>
                </a:ln>
                <a:solidFill>
                  <a:srgbClr val="000000"/>
                </a:solidFill>
                <a:effectLst/>
                <a:latin typeface="Aharoni" panose="02010803020104030203" pitchFamily="2" charset="-79"/>
                <a:cs typeface="Aharoni" panose="02010803020104030203" pitchFamily="2" charset="-79"/>
              </a:rPr>
              <a:t>sport</a:t>
            </a:r>
            <a: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t> </a:t>
            </a:r>
            <a:r>
              <a:rPr kumimoji="0" lang="tr-TR" altLang="tr-TR" sz="2000" b="0" i="0" u="none" strike="noStrike" cap="none" normalizeH="0" baseline="0" dirty="0" err="1">
                <a:ln>
                  <a:noFill/>
                </a:ln>
                <a:solidFill>
                  <a:srgbClr val="000000"/>
                </a:solidFill>
                <a:effectLst/>
                <a:latin typeface="Aharoni" panose="02010803020104030203" pitchFamily="2" charset="-79"/>
                <a:cs typeface="Aharoni" panose="02010803020104030203" pitchFamily="2" charset="-79"/>
              </a:rPr>
              <a:t>that</a:t>
            </a:r>
            <a: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t> has </a:t>
            </a:r>
            <a:r>
              <a:rPr kumimoji="0" lang="tr-TR" altLang="tr-TR" sz="2000" b="0" i="0" u="none" strike="noStrike" cap="none" normalizeH="0" baseline="0" dirty="0" err="1">
                <a:ln>
                  <a:noFill/>
                </a:ln>
                <a:solidFill>
                  <a:srgbClr val="000000"/>
                </a:solidFill>
                <a:effectLst/>
                <a:latin typeface="Aharoni" panose="02010803020104030203" pitchFamily="2" charset="-79"/>
                <a:cs typeface="Aharoni" panose="02010803020104030203" pitchFamily="2" charset="-79"/>
              </a:rPr>
              <a:t>gained</a:t>
            </a:r>
            <a: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t> </a:t>
            </a:r>
            <a:r>
              <a:rPr kumimoji="0" lang="tr-TR" altLang="tr-TR" sz="2000" b="0" i="0" u="none" strike="noStrike" cap="none" normalizeH="0" baseline="0" dirty="0" err="1">
                <a:ln>
                  <a:noFill/>
                </a:ln>
                <a:solidFill>
                  <a:srgbClr val="000000"/>
                </a:solidFill>
                <a:effectLst/>
                <a:latin typeface="Aharoni" panose="02010803020104030203" pitchFamily="2" charset="-79"/>
                <a:cs typeface="Aharoni" panose="02010803020104030203" pitchFamily="2" charset="-79"/>
              </a:rPr>
              <a:t>popularity</a:t>
            </a:r>
            <a: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t> </a:t>
            </a:r>
            <a:r>
              <a:rPr kumimoji="0" lang="tr-TR" altLang="tr-TR" sz="2000" b="0" i="0" u="none" strike="noStrike" cap="none" normalizeH="0" baseline="0" dirty="0" err="1">
                <a:ln>
                  <a:noFill/>
                </a:ln>
                <a:solidFill>
                  <a:srgbClr val="000000"/>
                </a:solidFill>
                <a:effectLst/>
                <a:latin typeface="Aharoni" panose="02010803020104030203" pitchFamily="2" charset="-79"/>
                <a:cs typeface="Aharoni" panose="02010803020104030203" pitchFamily="2" charset="-79"/>
              </a:rPr>
              <a:t>from</a:t>
            </a:r>
            <a: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t> </a:t>
            </a:r>
            <a:r>
              <a:rPr kumimoji="0" lang="tr-TR" altLang="tr-TR" sz="2000" b="0" i="0" u="none" strike="noStrike" cap="none" normalizeH="0" baseline="0" dirty="0" err="1">
                <a:ln>
                  <a:noFill/>
                </a:ln>
                <a:solidFill>
                  <a:srgbClr val="000000"/>
                </a:solidFill>
                <a:effectLst/>
                <a:latin typeface="Aharoni" panose="02010803020104030203" pitchFamily="2" charset="-79"/>
                <a:cs typeface="Aharoni" panose="02010803020104030203" pitchFamily="2" charset="-79"/>
              </a:rPr>
              <a:t>its</a:t>
            </a:r>
            <a: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t> </a:t>
            </a:r>
            <a:r>
              <a:rPr kumimoji="0" lang="tr-TR" altLang="tr-TR" sz="2000" b="0" i="0" u="none" strike="noStrike" cap="none" normalizeH="0" baseline="0" dirty="0" err="1">
                <a:ln>
                  <a:noFill/>
                </a:ln>
                <a:solidFill>
                  <a:srgbClr val="000000"/>
                </a:solidFill>
                <a:effectLst/>
                <a:latin typeface="Aharoni" panose="02010803020104030203" pitchFamily="2" charset="-79"/>
                <a:cs typeface="Aharoni" panose="02010803020104030203" pitchFamily="2" charset="-79"/>
              </a:rPr>
              <a:t>appearances</a:t>
            </a:r>
            <a: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t> in </a:t>
            </a:r>
            <a:r>
              <a:rPr kumimoji="0" lang="tr-TR" altLang="tr-TR" sz="2000" b="0" i="0" u="none" strike="noStrike" cap="none" normalizeH="0" baseline="0" dirty="0" err="1">
                <a:ln>
                  <a:noFill/>
                </a:ln>
                <a:solidFill>
                  <a:srgbClr val="000000"/>
                </a:solidFill>
                <a:effectLst/>
                <a:latin typeface="Aharoni" panose="02010803020104030203" pitchFamily="2" charset="-79"/>
                <a:cs typeface="Aharoni" panose="02010803020104030203" pitchFamily="2" charset="-79"/>
              </a:rPr>
              <a:t>the</a:t>
            </a:r>
            <a: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t> </a:t>
            </a:r>
            <a:r>
              <a:rPr kumimoji="0" lang="tr-TR" altLang="tr-TR" sz="2000" b="0" i="0" u="none" strike="noStrike" cap="none" normalizeH="0" baseline="0" dirty="0" err="1">
                <a:ln>
                  <a:noFill/>
                </a:ln>
                <a:solidFill>
                  <a:srgbClr val="000000"/>
                </a:solidFill>
                <a:effectLst/>
                <a:latin typeface="Aharoni" panose="02010803020104030203" pitchFamily="2" charset="-79"/>
                <a:cs typeface="Aharoni" panose="02010803020104030203" pitchFamily="2" charset="-79"/>
              </a:rPr>
              <a:t>Olympics</a:t>
            </a:r>
            <a: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t> </a:t>
            </a:r>
            <a:r>
              <a:rPr kumimoji="0" lang="tr-TR" altLang="tr-TR" sz="2000" b="0" i="0" u="none" strike="noStrike" cap="none" normalizeH="0" baseline="0" dirty="0" err="1">
                <a:ln>
                  <a:noFill/>
                </a:ln>
                <a:solidFill>
                  <a:srgbClr val="000000"/>
                </a:solidFill>
                <a:effectLst/>
                <a:latin typeface="Aharoni" panose="02010803020104030203" pitchFamily="2" charset="-79"/>
                <a:cs typeface="Aharoni" panose="02010803020104030203" pitchFamily="2" charset="-79"/>
              </a:rPr>
              <a:t>and</a:t>
            </a:r>
            <a: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t> </a:t>
            </a:r>
            <a:r>
              <a:rPr kumimoji="0" lang="tr-TR" altLang="tr-TR" sz="2000" b="0" i="0" u="none" strike="noStrike" cap="none" normalizeH="0" baseline="0" dirty="0" err="1">
                <a:ln>
                  <a:noFill/>
                </a:ln>
                <a:solidFill>
                  <a:srgbClr val="000000"/>
                </a:solidFill>
                <a:effectLst/>
                <a:latin typeface="Aharoni" panose="02010803020104030203" pitchFamily="2" charset="-79"/>
                <a:cs typeface="Aharoni" panose="02010803020104030203" pitchFamily="2" charset="-79"/>
              </a:rPr>
              <a:t>the</a:t>
            </a:r>
            <a: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t> </a:t>
            </a:r>
            <a:r>
              <a:rPr kumimoji="0" lang="tr-TR" altLang="tr-TR" sz="2000" b="0" i="0" u="none" strike="noStrike" cap="none" normalizeH="0" baseline="0" dirty="0" err="1">
                <a:ln>
                  <a:noFill/>
                </a:ln>
                <a:solidFill>
                  <a:srgbClr val="000000"/>
                </a:solidFill>
                <a:effectLst/>
                <a:latin typeface="Aharoni" panose="02010803020104030203" pitchFamily="2" charset="-79"/>
                <a:cs typeface="Aharoni" panose="02010803020104030203" pitchFamily="2" charset="-79"/>
              </a:rPr>
              <a:t>exciting</a:t>
            </a:r>
            <a: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t>, </a:t>
            </a:r>
            <a:r>
              <a:rPr kumimoji="0" lang="tr-TR" altLang="tr-TR" sz="2000" b="0" i="0" u="none" strike="noStrike" cap="none" normalizeH="0" baseline="0" dirty="0" err="1">
                <a:ln>
                  <a:noFill/>
                </a:ln>
                <a:solidFill>
                  <a:srgbClr val="000000"/>
                </a:solidFill>
                <a:effectLst/>
                <a:latin typeface="Aharoni" panose="02010803020104030203" pitchFamily="2" charset="-79"/>
                <a:cs typeface="Aharoni" panose="02010803020104030203" pitchFamily="2" charset="-79"/>
              </a:rPr>
              <a:t>fast-paced</a:t>
            </a:r>
            <a: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t> </a:t>
            </a:r>
            <a:r>
              <a:rPr kumimoji="0" lang="tr-TR" altLang="tr-TR" sz="2000" b="0" i="0" u="none" strike="noStrike" cap="none" normalizeH="0" baseline="0" dirty="0" err="1">
                <a:ln>
                  <a:noFill/>
                </a:ln>
                <a:solidFill>
                  <a:srgbClr val="000000"/>
                </a:solidFill>
                <a:effectLst/>
                <a:latin typeface="Aharoni" panose="02010803020104030203" pitchFamily="2" charset="-79"/>
                <a:cs typeface="Aharoni" panose="02010803020104030203" pitchFamily="2" charset="-79"/>
              </a:rPr>
              <a:t>nature</a:t>
            </a:r>
            <a: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t> of </a:t>
            </a:r>
            <a:r>
              <a:rPr kumimoji="0" lang="tr-TR" altLang="tr-TR" sz="2000" b="0" i="0" u="none" strike="noStrike" cap="none" normalizeH="0" baseline="0" dirty="0" err="1">
                <a:ln>
                  <a:noFill/>
                </a:ln>
                <a:solidFill>
                  <a:srgbClr val="000000"/>
                </a:solidFill>
                <a:effectLst/>
                <a:latin typeface="Aharoni" panose="02010803020104030203" pitchFamily="2" charset="-79"/>
                <a:cs typeface="Aharoni" panose="02010803020104030203" pitchFamily="2" charset="-79"/>
              </a:rPr>
              <a:t>each</a:t>
            </a:r>
            <a: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t> </a:t>
            </a:r>
            <a:r>
              <a:rPr kumimoji="0" lang="tr-TR" altLang="tr-TR" sz="2000" b="0" i="0" u="none" strike="noStrike" cap="none" normalizeH="0" baseline="0" dirty="0" err="1">
                <a:ln>
                  <a:noFill/>
                </a:ln>
                <a:solidFill>
                  <a:srgbClr val="000000"/>
                </a:solidFill>
                <a:effectLst/>
                <a:latin typeface="Aharoni" panose="02010803020104030203" pitchFamily="2" charset="-79"/>
                <a:cs typeface="Aharoni" panose="02010803020104030203" pitchFamily="2" charset="-79"/>
              </a:rPr>
              <a:t>match</a:t>
            </a:r>
            <a: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t>. </a:t>
            </a:r>
            <a:r>
              <a:rPr kumimoji="0" lang="tr-TR" altLang="tr-TR" sz="2000" b="0" i="0" u="none" strike="noStrike" cap="none" normalizeH="0" baseline="0" dirty="0" err="1">
                <a:ln>
                  <a:noFill/>
                </a:ln>
                <a:solidFill>
                  <a:srgbClr val="000000"/>
                </a:solidFill>
                <a:effectLst/>
                <a:latin typeface="Aharoni" panose="02010803020104030203" pitchFamily="2" charset="-79"/>
                <a:cs typeface="Aharoni" panose="02010803020104030203" pitchFamily="2" charset="-79"/>
              </a:rPr>
              <a:t>Each</a:t>
            </a:r>
            <a: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t> </a:t>
            </a:r>
            <a:r>
              <a:rPr kumimoji="0" lang="tr-TR" altLang="tr-TR" sz="2000" b="0" i="0" u="none" strike="noStrike" cap="none" normalizeH="0" baseline="0" dirty="0" err="1">
                <a:ln>
                  <a:noFill/>
                </a:ln>
                <a:solidFill>
                  <a:srgbClr val="000000"/>
                </a:solidFill>
                <a:effectLst/>
                <a:latin typeface="Aharoni" panose="02010803020104030203" pitchFamily="2" charset="-79"/>
                <a:cs typeface="Aharoni" panose="02010803020104030203" pitchFamily="2" charset="-79"/>
              </a:rPr>
              <a:t>fencing</a:t>
            </a:r>
            <a: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t> </a:t>
            </a:r>
            <a:r>
              <a:rPr kumimoji="0" lang="tr-TR" altLang="tr-TR" sz="2000" b="0" i="0" u="none" strike="noStrike" cap="none" normalizeH="0" baseline="0" dirty="0" err="1">
                <a:ln>
                  <a:noFill/>
                </a:ln>
                <a:solidFill>
                  <a:srgbClr val="000000"/>
                </a:solidFill>
                <a:effectLst/>
                <a:latin typeface="Aharoni" panose="02010803020104030203" pitchFamily="2" charset="-79"/>
                <a:cs typeface="Aharoni" panose="02010803020104030203" pitchFamily="2" charset="-79"/>
              </a:rPr>
              <a:t>session</a:t>
            </a:r>
            <a: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t> is a </a:t>
            </a:r>
            <a:r>
              <a:rPr kumimoji="0" lang="tr-TR" altLang="tr-TR" sz="2000" b="0" i="0" u="none" strike="noStrike" cap="none" normalizeH="0" baseline="0" dirty="0" err="1">
                <a:ln>
                  <a:noFill/>
                </a:ln>
                <a:solidFill>
                  <a:srgbClr val="000000"/>
                </a:solidFill>
                <a:effectLst/>
                <a:latin typeface="Aharoni" panose="02010803020104030203" pitchFamily="2" charset="-79"/>
                <a:cs typeface="Aharoni" panose="02010803020104030203" pitchFamily="2" charset="-79"/>
              </a:rPr>
              <a:t>full</a:t>
            </a:r>
            <a: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t>-body workout </a:t>
            </a:r>
            <a:r>
              <a:rPr kumimoji="0" lang="tr-TR" altLang="tr-TR" sz="2000" b="0" i="0" u="none" strike="noStrike" cap="none" normalizeH="0" baseline="0" dirty="0" err="1">
                <a:ln>
                  <a:noFill/>
                </a:ln>
                <a:solidFill>
                  <a:srgbClr val="000000"/>
                </a:solidFill>
                <a:effectLst/>
                <a:latin typeface="Aharoni" panose="02010803020104030203" pitchFamily="2" charset="-79"/>
                <a:cs typeface="Aharoni" panose="02010803020104030203" pitchFamily="2" charset="-79"/>
              </a:rPr>
              <a:t>and</a:t>
            </a:r>
            <a: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t> </a:t>
            </a:r>
            <a:r>
              <a:rPr kumimoji="0" lang="tr-TR" altLang="tr-TR" sz="2000" b="0" i="0" u="none" strike="noStrike" cap="none" normalizeH="0" baseline="0" dirty="0" err="1">
                <a:ln>
                  <a:noFill/>
                </a:ln>
                <a:solidFill>
                  <a:srgbClr val="000000"/>
                </a:solidFill>
                <a:effectLst/>
                <a:latin typeface="Aharoni" panose="02010803020104030203" pitchFamily="2" charset="-79"/>
                <a:cs typeface="Aharoni" panose="02010803020104030203" pitchFamily="2" charset="-79"/>
              </a:rPr>
              <a:t>challenges</a:t>
            </a:r>
            <a: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t> </a:t>
            </a:r>
            <a:r>
              <a:rPr kumimoji="0" lang="tr-TR" altLang="tr-TR" sz="2000" b="0" i="0" u="none" strike="noStrike" cap="none" normalizeH="0" baseline="0" dirty="0" err="1">
                <a:ln>
                  <a:noFill/>
                </a:ln>
                <a:solidFill>
                  <a:srgbClr val="000000"/>
                </a:solidFill>
                <a:effectLst/>
                <a:latin typeface="Aharoni" panose="02010803020104030203" pitchFamily="2" charset="-79"/>
                <a:cs typeface="Aharoni" panose="02010803020104030203" pitchFamily="2" charset="-79"/>
              </a:rPr>
              <a:t>muscles</a:t>
            </a:r>
            <a: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t> </a:t>
            </a:r>
            <a:r>
              <a:rPr kumimoji="0" lang="tr-TR" altLang="tr-TR" sz="2000" b="0" i="0" u="none" strike="noStrike" cap="none" normalizeH="0" baseline="0" dirty="0" err="1">
                <a:ln>
                  <a:noFill/>
                </a:ln>
                <a:solidFill>
                  <a:srgbClr val="000000"/>
                </a:solidFill>
                <a:effectLst/>
                <a:latin typeface="Aharoni" panose="02010803020104030203" pitchFamily="2" charset="-79"/>
                <a:cs typeface="Aharoni" panose="02010803020104030203" pitchFamily="2" charset="-79"/>
              </a:rPr>
              <a:t>ranging</a:t>
            </a:r>
            <a: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t> </a:t>
            </a:r>
            <a:r>
              <a:rPr kumimoji="0" lang="tr-TR" altLang="tr-TR" sz="2000" b="0" i="0" u="none" strike="noStrike" cap="none" normalizeH="0" baseline="0" dirty="0" err="1">
                <a:ln>
                  <a:noFill/>
                </a:ln>
                <a:solidFill>
                  <a:srgbClr val="000000"/>
                </a:solidFill>
                <a:effectLst/>
                <a:latin typeface="Aharoni" panose="02010803020104030203" pitchFamily="2" charset="-79"/>
                <a:cs typeface="Aharoni" panose="02010803020104030203" pitchFamily="2" charset="-79"/>
              </a:rPr>
              <a:t>from</a:t>
            </a:r>
            <a: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t> </a:t>
            </a:r>
            <a:r>
              <a:rPr kumimoji="0" lang="tr-TR" altLang="tr-TR" sz="2000" b="0" i="0" u="none" strike="noStrike" cap="none" normalizeH="0" baseline="0" dirty="0" err="1">
                <a:ln>
                  <a:noFill/>
                </a:ln>
                <a:solidFill>
                  <a:srgbClr val="000000"/>
                </a:solidFill>
                <a:effectLst/>
                <a:latin typeface="Aharoni" panose="02010803020104030203" pitchFamily="2" charset="-79"/>
                <a:cs typeface="Aharoni" panose="02010803020104030203" pitchFamily="2" charset="-79"/>
              </a:rPr>
              <a:t>those</a:t>
            </a:r>
            <a: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t> in </a:t>
            </a:r>
            <a:r>
              <a:rPr kumimoji="0" lang="tr-TR" altLang="tr-TR" sz="2000" b="0" i="0" u="none" strike="noStrike" cap="none" normalizeH="0" baseline="0" dirty="0" err="1">
                <a:ln>
                  <a:noFill/>
                </a:ln>
                <a:solidFill>
                  <a:srgbClr val="000000"/>
                </a:solidFill>
                <a:effectLst/>
                <a:latin typeface="Aharoni" panose="02010803020104030203" pitchFamily="2" charset="-79"/>
                <a:cs typeface="Aharoni" panose="02010803020104030203" pitchFamily="2" charset="-79"/>
              </a:rPr>
              <a:t>the</a:t>
            </a:r>
            <a: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t> </a:t>
            </a:r>
            <a:r>
              <a:rPr kumimoji="0" lang="tr-TR" altLang="tr-TR" sz="2000" b="0" i="0" u="none" strike="noStrike" cap="none" normalizeH="0" baseline="0" dirty="0" err="1">
                <a:ln>
                  <a:noFill/>
                </a:ln>
                <a:solidFill>
                  <a:srgbClr val="000000"/>
                </a:solidFill>
                <a:effectLst/>
                <a:latin typeface="Aharoni" panose="02010803020104030203" pitchFamily="2" charset="-79"/>
                <a:cs typeface="Aharoni" panose="02010803020104030203" pitchFamily="2" charset="-79"/>
              </a:rPr>
              <a:t>feet</a:t>
            </a:r>
            <a: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t> </a:t>
            </a:r>
            <a:r>
              <a:rPr kumimoji="0" lang="tr-TR" altLang="tr-TR" sz="2000" b="0" i="0" u="none" strike="noStrike" cap="none" normalizeH="0" baseline="0" dirty="0" err="1">
                <a:ln>
                  <a:noFill/>
                </a:ln>
                <a:solidFill>
                  <a:srgbClr val="000000"/>
                </a:solidFill>
                <a:effectLst/>
                <a:latin typeface="Aharoni" panose="02010803020104030203" pitchFamily="2" charset="-79"/>
                <a:cs typeface="Aharoni" panose="02010803020104030203" pitchFamily="2" charset="-79"/>
              </a:rPr>
              <a:t>and</a:t>
            </a:r>
            <a: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t> </a:t>
            </a:r>
            <a:r>
              <a:rPr kumimoji="0" lang="tr-TR" altLang="tr-TR" sz="2000" b="0" i="0" u="none" strike="noStrike" cap="none" normalizeH="0" baseline="0" dirty="0" err="1">
                <a:ln>
                  <a:noFill/>
                </a:ln>
                <a:solidFill>
                  <a:srgbClr val="000000"/>
                </a:solidFill>
                <a:effectLst/>
                <a:latin typeface="Aharoni" panose="02010803020104030203" pitchFamily="2" charset="-79"/>
                <a:cs typeface="Aharoni" panose="02010803020104030203" pitchFamily="2" charset="-79"/>
              </a:rPr>
              <a:t>lower</a:t>
            </a:r>
            <a: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t> </a:t>
            </a:r>
            <a:r>
              <a:rPr kumimoji="0" lang="tr-TR" altLang="tr-TR" sz="2000" b="0" i="0" u="none" strike="noStrike" cap="none" normalizeH="0" baseline="0" dirty="0" err="1">
                <a:ln>
                  <a:noFill/>
                </a:ln>
                <a:solidFill>
                  <a:srgbClr val="000000"/>
                </a:solidFill>
                <a:effectLst/>
                <a:latin typeface="Aharoni" panose="02010803020104030203" pitchFamily="2" charset="-79"/>
                <a:cs typeface="Aharoni" panose="02010803020104030203" pitchFamily="2" charset="-79"/>
              </a:rPr>
              <a:t>legs</a:t>
            </a:r>
            <a: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t> </a:t>
            </a:r>
            <a:r>
              <a:rPr kumimoji="0" lang="tr-TR" altLang="tr-TR" sz="2000" b="0" i="0" u="none" strike="noStrike" cap="none" normalizeH="0" baseline="0" dirty="0" err="1">
                <a:ln>
                  <a:noFill/>
                </a:ln>
                <a:solidFill>
                  <a:srgbClr val="000000"/>
                </a:solidFill>
                <a:effectLst/>
                <a:latin typeface="Aharoni" panose="02010803020104030203" pitchFamily="2" charset="-79"/>
                <a:cs typeface="Aharoni" panose="02010803020104030203" pitchFamily="2" charset="-79"/>
              </a:rPr>
              <a:t>all</a:t>
            </a:r>
            <a: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t> </a:t>
            </a:r>
            <a:r>
              <a:rPr kumimoji="0" lang="tr-TR" altLang="tr-TR" sz="2000" b="0" i="0" u="none" strike="noStrike" cap="none" normalizeH="0" baseline="0" dirty="0" err="1">
                <a:ln>
                  <a:noFill/>
                </a:ln>
                <a:solidFill>
                  <a:srgbClr val="000000"/>
                </a:solidFill>
                <a:effectLst/>
                <a:latin typeface="Aharoni" panose="02010803020104030203" pitchFamily="2" charset="-79"/>
                <a:cs typeface="Aharoni" panose="02010803020104030203" pitchFamily="2" charset="-79"/>
              </a:rPr>
              <a:t>the</a:t>
            </a:r>
            <a: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t> </a:t>
            </a:r>
            <a:r>
              <a:rPr kumimoji="0" lang="tr-TR" altLang="tr-TR" sz="2000" b="0" i="0" u="none" strike="noStrike" cap="none" normalizeH="0" baseline="0" dirty="0" err="1">
                <a:ln>
                  <a:noFill/>
                </a:ln>
                <a:solidFill>
                  <a:srgbClr val="000000"/>
                </a:solidFill>
                <a:effectLst/>
                <a:latin typeface="Aharoni" panose="02010803020104030203" pitchFamily="2" charset="-79"/>
                <a:cs typeface="Aharoni" panose="02010803020104030203" pitchFamily="2" charset="-79"/>
              </a:rPr>
              <a:t>way</a:t>
            </a:r>
            <a: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t> </a:t>
            </a:r>
            <a:r>
              <a:rPr kumimoji="0" lang="tr-TR" altLang="tr-TR" sz="2000" b="0" i="0" u="none" strike="noStrike" cap="none" normalizeH="0" baseline="0" dirty="0" err="1">
                <a:ln>
                  <a:noFill/>
                </a:ln>
                <a:solidFill>
                  <a:srgbClr val="000000"/>
                </a:solidFill>
                <a:effectLst/>
                <a:latin typeface="Aharoni" panose="02010803020104030203" pitchFamily="2" charset="-79"/>
                <a:cs typeface="Aharoni" panose="02010803020104030203" pitchFamily="2" charset="-79"/>
              </a:rPr>
              <a:t>up</a:t>
            </a:r>
            <a: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t> </a:t>
            </a:r>
            <a:r>
              <a:rPr kumimoji="0" lang="tr-TR" altLang="tr-TR" sz="2000" b="0" i="0" u="none" strike="noStrike" cap="none" normalizeH="0" baseline="0" dirty="0" err="1">
                <a:ln>
                  <a:noFill/>
                </a:ln>
                <a:solidFill>
                  <a:srgbClr val="000000"/>
                </a:solidFill>
                <a:effectLst/>
                <a:latin typeface="Aharoni" panose="02010803020104030203" pitchFamily="2" charset="-79"/>
                <a:cs typeface="Aharoni" panose="02010803020104030203" pitchFamily="2" charset="-79"/>
              </a:rPr>
              <a:t>to</a:t>
            </a:r>
            <a: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t> </a:t>
            </a:r>
            <a:r>
              <a:rPr kumimoji="0" lang="tr-TR" altLang="tr-TR" sz="2000" b="0" i="0" u="none" strike="noStrike" cap="none" normalizeH="0" baseline="0" dirty="0" err="1">
                <a:ln>
                  <a:noFill/>
                </a:ln>
                <a:solidFill>
                  <a:srgbClr val="000000"/>
                </a:solidFill>
                <a:effectLst/>
                <a:latin typeface="Aharoni" panose="02010803020104030203" pitchFamily="2" charset="-79"/>
                <a:cs typeface="Aharoni" panose="02010803020104030203" pitchFamily="2" charset="-79"/>
              </a:rPr>
              <a:t>the</a:t>
            </a:r>
            <a: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t> </a:t>
            </a:r>
            <a:r>
              <a:rPr kumimoji="0" lang="tr-TR" altLang="tr-TR" sz="2000" b="0" i="0" u="none" strike="noStrike" cap="none" normalizeH="0" baseline="0" dirty="0" err="1">
                <a:ln>
                  <a:noFill/>
                </a:ln>
                <a:solidFill>
                  <a:srgbClr val="000000"/>
                </a:solidFill>
                <a:effectLst/>
                <a:latin typeface="Aharoni" panose="02010803020104030203" pitchFamily="2" charset="-79"/>
                <a:cs typeface="Aharoni" panose="02010803020104030203" pitchFamily="2" charset="-79"/>
              </a:rPr>
              <a:t>neck</a:t>
            </a:r>
            <a: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t>, </a:t>
            </a:r>
            <a:r>
              <a:rPr kumimoji="0" lang="tr-TR" altLang="tr-TR" sz="2000" b="0" i="0" u="none" strike="noStrike" cap="none" normalizeH="0" baseline="0" dirty="0" err="1">
                <a:ln>
                  <a:noFill/>
                </a:ln>
                <a:solidFill>
                  <a:srgbClr val="000000"/>
                </a:solidFill>
                <a:effectLst/>
                <a:latin typeface="Aharoni" panose="02010803020104030203" pitchFamily="2" charset="-79"/>
                <a:cs typeface="Aharoni" panose="02010803020104030203" pitchFamily="2" charset="-79"/>
              </a:rPr>
              <a:t>shoulders</a:t>
            </a:r>
            <a: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t> </a:t>
            </a:r>
            <a:r>
              <a:rPr kumimoji="0" lang="tr-TR" altLang="tr-TR" sz="2000" b="0" i="0" u="none" strike="noStrike" cap="none" normalizeH="0" baseline="0" dirty="0" err="1">
                <a:ln>
                  <a:noFill/>
                </a:ln>
                <a:solidFill>
                  <a:srgbClr val="000000"/>
                </a:solidFill>
                <a:effectLst/>
                <a:latin typeface="Aharoni" panose="02010803020104030203" pitchFamily="2" charset="-79"/>
                <a:cs typeface="Aharoni" panose="02010803020104030203" pitchFamily="2" charset="-79"/>
              </a:rPr>
              <a:t>and</a:t>
            </a:r>
            <a: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t> </a:t>
            </a:r>
            <a:r>
              <a:rPr kumimoji="0" lang="tr-TR" altLang="tr-TR" sz="2000" b="0" i="0" u="none" strike="noStrike" cap="none" normalizeH="0" baseline="0" dirty="0" err="1">
                <a:ln>
                  <a:noFill/>
                </a:ln>
                <a:solidFill>
                  <a:srgbClr val="000000"/>
                </a:solidFill>
                <a:effectLst/>
                <a:latin typeface="Aharoni" panose="02010803020104030203" pitchFamily="2" charset="-79"/>
                <a:cs typeface="Aharoni" panose="02010803020104030203" pitchFamily="2" charset="-79"/>
              </a:rPr>
              <a:t>arms</a:t>
            </a:r>
            <a: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t>.</a:t>
            </a:r>
            <a:endParaRPr kumimoji="0" lang="tr-TR" altLang="tr-TR" sz="2000" b="0" i="0" u="none" strike="noStrike" cap="none" normalizeH="0" baseline="0" dirty="0">
              <a:ln>
                <a:noFill/>
              </a:ln>
              <a:solidFill>
                <a:schemeClr val="tx1"/>
              </a:solidFill>
              <a:effectLst/>
              <a:latin typeface="Aharoni" panose="02010803020104030203" pitchFamily="2" charset="-79"/>
              <a:cs typeface="Aharoni" panose="02010803020104030203" pitchFamily="2" charset="-79"/>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2000" b="0" i="0" u="none" strike="noStrike" cap="none" normalizeH="0" baseline="0" dirty="0">
                <a:ln>
                  <a:noFill/>
                </a:ln>
                <a:solidFill>
                  <a:srgbClr val="000000"/>
                </a:solidFill>
                <a:effectLst/>
                <a:latin typeface="Aharoni" panose="02010803020104030203" pitchFamily="2" charset="-79"/>
                <a:cs typeface="Aharoni" panose="02010803020104030203" pitchFamily="2" charset="-79"/>
              </a:rPr>
            </a:br>
            <a:endParaRPr kumimoji="0" lang="tr-TR" altLang="tr-TR" sz="2000" b="0" i="0" u="none" strike="noStrike" cap="none" normalizeH="0" baseline="0" dirty="0">
              <a:ln>
                <a:noFill/>
              </a:ln>
              <a:solidFill>
                <a:schemeClr val="tx1"/>
              </a:solidFill>
              <a:effectLst/>
              <a:latin typeface="Aharoni" panose="02010803020104030203" pitchFamily="2" charset="-79"/>
              <a:cs typeface="Aharoni" panose="02010803020104030203" pitchFamily="2" charset="-79"/>
            </a:endParaRPr>
          </a:p>
        </p:txBody>
      </p:sp>
      <p:pic>
        <p:nvPicPr>
          <p:cNvPr id="1026" name="Picture 2" descr="Fencing - Wikipedia">
            <a:extLst>
              <a:ext uri="{FF2B5EF4-FFF2-40B4-BE49-F238E27FC236}">
                <a16:creationId xmlns:a16="http://schemas.microsoft.com/office/drawing/2014/main" id="{7AD70809-69BF-47E2-9344-AC4DB25F74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4517" y="145203"/>
            <a:ext cx="3948039" cy="262231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Fencing Elbow and Knee Injuries - Prevention and Treatment - Fencing.Net">
            <a:extLst>
              <a:ext uri="{FF2B5EF4-FFF2-40B4-BE49-F238E27FC236}">
                <a16:creationId xmlns:a16="http://schemas.microsoft.com/office/drawing/2014/main" id="{D2E6901D-50E8-4B71-913E-6E82329952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89361" y="733425"/>
            <a:ext cx="3781425" cy="2695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377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90F5077-2B5E-4B29-BEAC-3CCB73E6D776}"/>
              </a:ext>
            </a:extLst>
          </p:cNvPr>
          <p:cNvSpPr>
            <a:spLocks noGrp="1"/>
          </p:cNvSpPr>
          <p:nvPr>
            <p:ph type="title"/>
          </p:nvPr>
        </p:nvSpPr>
        <p:spPr/>
        <p:txBody>
          <a:bodyPr/>
          <a:lstStyle/>
          <a:p>
            <a:r>
              <a:rPr lang="tr-TR" b="1" dirty="0" err="1">
                <a:solidFill>
                  <a:srgbClr val="FF0000"/>
                </a:solidFill>
              </a:rPr>
              <a:t>Whch</a:t>
            </a:r>
            <a:r>
              <a:rPr lang="tr-TR" b="1" dirty="0">
                <a:solidFill>
                  <a:srgbClr val="FF0000"/>
                </a:solidFill>
              </a:rPr>
              <a:t> </a:t>
            </a:r>
            <a:r>
              <a:rPr lang="tr-TR" b="1" dirty="0" err="1">
                <a:solidFill>
                  <a:srgbClr val="FF0000"/>
                </a:solidFill>
              </a:rPr>
              <a:t>muscles</a:t>
            </a:r>
            <a:r>
              <a:rPr lang="tr-TR" b="1" dirty="0">
                <a:solidFill>
                  <a:srgbClr val="FF0000"/>
                </a:solidFill>
              </a:rPr>
              <a:t> </a:t>
            </a:r>
            <a:r>
              <a:rPr lang="tr-TR" b="1" dirty="0" err="1">
                <a:solidFill>
                  <a:srgbClr val="FF0000"/>
                </a:solidFill>
              </a:rPr>
              <a:t>working</a:t>
            </a:r>
            <a:r>
              <a:rPr lang="tr-TR" b="1" dirty="0">
                <a:solidFill>
                  <a:srgbClr val="FF0000"/>
                </a:solidFill>
              </a:rPr>
              <a:t> in </a:t>
            </a:r>
            <a:r>
              <a:rPr lang="tr-TR" b="1" dirty="0" err="1">
                <a:solidFill>
                  <a:srgbClr val="FF0000"/>
                </a:solidFill>
              </a:rPr>
              <a:t>Fencing</a:t>
            </a:r>
            <a:r>
              <a:rPr lang="tr-TR" b="1" dirty="0">
                <a:solidFill>
                  <a:srgbClr val="FF0000"/>
                </a:solidFill>
              </a:rPr>
              <a:t> ?</a:t>
            </a:r>
          </a:p>
        </p:txBody>
      </p:sp>
      <p:sp>
        <p:nvSpPr>
          <p:cNvPr id="3" name="İçerik Yer Tutucusu 2">
            <a:extLst>
              <a:ext uri="{FF2B5EF4-FFF2-40B4-BE49-F238E27FC236}">
                <a16:creationId xmlns:a16="http://schemas.microsoft.com/office/drawing/2014/main" id="{F216D7A0-C3CA-42DC-AE8A-C57336B88B9D}"/>
              </a:ext>
            </a:extLst>
          </p:cNvPr>
          <p:cNvSpPr>
            <a:spLocks noGrp="1"/>
          </p:cNvSpPr>
          <p:nvPr>
            <p:ph idx="1"/>
          </p:nvPr>
        </p:nvSpPr>
        <p:spPr>
          <a:xfrm>
            <a:off x="838200" y="1825625"/>
            <a:ext cx="5028028" cy="4351338"/>
          </a:xfrm>
        </p:spPr>
        <p:txBody>
          <a:bodyPr>
            <a:normAutofit/>
          </a:bodyPr>
          <a:lstStyle/>
          <a:p>
            <a:pPr algn="l"/>
            <a:r>
              <a:rPr lang="en-US" b="1" i="0" dirty="0">
                <a:solidFill>
                  <a:srgbClr val="121212"/>
                </a:solidFill>
                <a:effectLst/>
                <a:latin typeface="Open Sans"/>
              </a:rPr>
              <a:t>Calves</a:t>
            </a:r>
          </a:p>
          <a:p>
            <a:pPr marL="0" indent="0" algn="l">
              <a:buNone/>
            </a:pPr>
            <a:r>
              <a:rPr lang="en-US" b="0" i="0" dirty="0">
                <a:solidFill>
                  <a:srgbClr val="000000"/>
                </a:solidFill>
                <a:effectLst/>
                <a:latin typeface="Open Sans"/>
              </a:rPr>
              <a:t>Fencing involves constant footwork. To exhibit skill in the sport, it’s necessary to be able to move quickly, demonstrate lightness on your feet and be flexible with movements. Since the calves take the brunt of any sudden leg movements, an accomplished fencer’s lower legs are often extremely chiseled and defined. Strong calf muscles lead to quick, explosive movements, and improving in the sport requires strengthening those lower leg muscles.</a:t>
            </a:r>
          </a:p>
          <a:p>
            <a:endParaRPr lang="tr-TR" dirty="0"/>
          </a:p>
        </p:txBody>
      </p:sp>
      <p:pic>
        <p:nvPicPr>
          <p:cNvPr id="3076" name="Picture 4" descr="The Calf Muscle (Human Anatomy): Diagram, Function, Location">
            <a:extLst>
              <a:ext uri="{FF2B5EF4-FFF2-40B4-BE49-F238E27FC236}">
                <a16:creationId xmlns:a16="http://schemas.microsoft.com/office/drawing/2014/main" id="{5E1884A8-C25E-47B5-BE70-36FC6975AA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9044" y="2350990"/>
            <a:ext cx="4334094" cy="34871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7200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939D469-8C56-4920-ACF6-3912426F3BAA}"/>
              </a:ext>
            </a:extLst>
          </p:cNvPr>
          <p:cNvSpPr>
            <a:spLocks noGrp="1"/>
          </p:cNvSpPr>
          <p:nvPr>
            <p:ph type="title"/>
          </p:nvPr>
        </p:nvSpPr>
        <p:spPr>
          <a:xfrm>
            <a:off x="838200" y="365125"/>
            <a:ext cx="1834662" cy="1325563"/>
          </a:xfrm>
        </p:spPr>
        <p:txBody>
          <a:bodyPr>
            <a:normAutofit fontScale="90000"/>
          </a:bodyPr>
          <a:lstStyle/>
          <a:p>
            <a:r>
              <a:rPr lang="en-US" b="1" i="0" dirty="0">
                <a:solidFill>
                  <a:srgbClr val="121212"/>
                </a:solidFill>
                <a:effectLst/>
                <a:latin typeface="Open Sans"/>
              </a:rPr>
              <a:t>Core</a:t>
            </a:r>
            <a:br>
              <a:rPr lang="en-US" b="1" i="0" dirty="0">
                <a:solidFill>
                  <a:srgbClr val="121212"/>
                </a:solidFill>
                <a:effectLst/>
                <a:latin typeface="Open Sans"/>
              </a:rPr>
            </a:br>
            <a:endParaRPr lang="tr-TR" dirty="0"/>
          </a:p>
        </p:txBody>
      </p:sp>
      <p:sp>
        <p:nvSpPr>
          <p:cNvPr id="3" name="İçerik Yer Tutucusu 2">
            <a:extLst>
              <a:ext uri="{FF2B5EF4-FFF2-40B4-BE49-F238E27FC236}">
                <a16:creationId xmlns:a16="http://schemas.microsoft.com/office/drawing/2014/main" id="{CB01CCB2-73F1-4EE9-81A0-391683594FC1}"/>
              </a:ext>
            </a:extLst>
          </p:cNvPr>
          <p:cNvSpPr>
            <a:spLocks noGrp="1"/>
          </p:cNvSpPr>
          <p:nvPr>
            <p:ph idx="1"/>
          </p:nvPr>
        </p:nvSpPr>
        <p:spPr>
          <a:xfrm>
            <a:off x="689317" y="1181687"/>
            <a:ext cx="5247249" cy="4346916"/>
          </a:xfrm>
        </p:spPr>
        <p:txBody>
          <a:bodyPr>
            <a:normAutofit fontScale="25000" lnSpcReduction="20000"/>
          </a:bodyPr>
          <a:lstStyle/>
          <a:p>
            <a:pPr marL="0" indent="0" algn="l">
              <a:buNone/>
            </a:pPr>
            <a:r>
              <a:rPr lang="en-US" sz="11200" b="0" i="0" dirty="0">
                <a:solidFill>
                  <a:srgbClr val="000000"/>
                </a:solidFill>
                <a:effectLst/>
                <a:latin typeface="Open Sans"/>
              </a:rPr>
              <a:t>The core and stomach muscles are largely responsible for balance, posture and stability, all of which are vital in fencing. A weak core means that a fencer won’t be able to keep his balance and will have trouble executing movements properly. In contrast, a fencer with a lot of experience has definition in the core, abdominal and midsection area from numerous balance and stabilization exercises as well as hours in combat</a:t>
            </a:r>
            <a:r>
              <a:rPr lang="en-US" sz="7200" b="0" i="0" dirty="0">
                <a:solidFill>
                  <a:srgbClr val="000000"/>
                </a:solidFill>
                <a:effectLst/>
                <a:latin typeface="Open Sans"/>
              </a:rPr>
              <a:t>.</a:t>
            </a:r>
            <a:endParaRPr lang="tr-TR" sz="7200" b="0" i="0" dirty="0">
              <a:solidFill>
                <a:srgbClr val="000000"/>
              </a:solidFill>
              <a:effectLst/>
              <a:latin typeface="Open Sans"/>
            </a:endParaRPr>
          </a:p>
          <a:p>
            <a:pPr marL="0" indent="0" algn="l">
              <a:buNone/>
            </a:pPr>
            <a:endParaRPr lang="en-US" b="0" i="0" dirty="0">
              <a:solidFill>
                <a:srgbClr val="000000"/>
              </a:solidFill>
              <a:effectLst/>
              <a:latin typeface="Open Sans"/>
            </a:endParaRPr>
          </a:p>
          <a:p>
            <a:pPr algn="ctr"/>
            <a:r>
              <a:rPr lang="en-US" b="0" i="0" dirty="0">
                <a:solidFill>
                  <a:srgbClr val="FFFFFF"/>
                </a:solidFill>
                <a:effectLst/>
                <a:latin typeface="Orbitron"/>
              </a:rPr>
              <a:t>?</a:t>
            </a:r>
            <a:r>
              <a:rPr lang="en-US" b="1" i="0" dirty="0">
                <a:solidFill>
                  <a:srgbClr val="FFFFFF"/>
                </a:solidFill>
                <a:effectLst/>
                <a:latin typeface="Orbitron"/>
              </a:rPr>
              <a:t>Knee To Elbow V2</a:t>
            </a:r>
          </a:p>
          <a:p>
            <a:pPr algn="l"/>
            <a:r>
              <a:rPr lang="en-US" b="0" i="0" dirty="0">
                <a:solidFill>
                  <a:srgbClr val="FFFFFF"/>
                </a:solidFill>
                <a:effectLst/>
                <a:latin typeface="Orbitron"/>
              </a:rPr>
              <a:t>&gt;</a:t>
            </a:r>
            <a:endParaRPr lang="en-US" b="0" i="0" dirty="0">
              <a:solidFill>
                <a:srgbClr val="000000"/>
              </a:solidFill>
              <a:effectLst/>
              <a:latin typeface="Orbitron"/>
            </a:endParaRPr>
          </a:p>
          <a:p>
            <a:pPr algn="l"/>
            <a:r>
              <a:rPr lang="en-US" b="1" i="0" dirty="0">
                <a:solidFill>
                  <a:srgbClr val="FFFFFF"/>
                </a:solidFill>
                <a:effectLst/>
                <a:latin typeface="Orbitron"/>
              </a:rPr>
              <a:t>DIFFICULTY</a:t>
            </a:r>
          </a:p>
          <a:p>
            <a:pPr algn="r"/>
            <a:r>
              <a:rPr lang="en-US" b="1" i="0" dirty="0">
                <a:solidFill>
                  <a:srgbClr val="FFFFFF"/>
                </a:solidFill>
                <a:effectLst/>
                <a:latin typeface="Orbitron"/>
              </a:rPr>
              <a:t>COMPLETE</a:t>
            </a:r>
          </a:p>
          <a:p>
            <a:br>
              <a:rPr lang="en-US" dirty="0"/>
            </a:br>
            <a:endParaRPr lang="tr-TR" dirty="0"/>
          </a:p>
        </p:txBody>
      </p:sp>
      <p:pic>
        <p:nvPicPr>
          <p:cNvPr id="2050" name="Picture 2" descr="Stronger flexibility: Ki-Hara resistance stretching for fencers — BETTER  FENCER by Jason Rogers">
            <a:extLst>
              <a:ext uri="{FF2B5EF4-FFF2-40B4-BE49-F238E27FC236}">
                <a16:creationId xmlns:a16="http://schemas.microsoft.com/office/drawing/2014/main" id="{A3282FC7-9E97-44FA-93EE-4C079F48B0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859664"/>
            <a:ext cx="5500658" cy="36689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1733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3ADF64E-58D3-4EEE-A6FA-E889C8E46D5F}"/>
              </a:ext>
            </a:extLst>
          </p:cNvPr>
          <p:cNvSpPr>
            <a:spLocks noGrp="1"/>
          </p:cNvSpPr>
          <p:nvPr>
            <p:ph idx="1"/>
          </p:nvPr>
        </p:nvSpPr>
        <p:spPr>
          <a:xfrm>
            <a:off x="838200" y="773723"/>
            <a:ext cx="10515600" cy="5403240"/>
          </a:xfrm>
        </p:spPr>
        <p:txBody>
          <a:bodyPr>
            <a:normAutofit fontScale="92500" lnSpcReduction="10000"/>
          </a:bodyPr>
          <a:lstStyle/>
          <a:p>
            <a:pPr algn="l"/>
            <a:r>
              <a:rPr lang="en-US" b="1" i="0" dirty="0">
                <a:solidFill>
                  <a:srgbClr val="121212"/>
                </a:solidFill>
                <a:effectLst/>
                <a:latin typeface="Open Sans"/>
              </a:rPr>
              <a:t>Quadriceps</a:t>
            </a:r>
          </a:p>
          <a:p>
            <a:pPr marL="0" indent="0" algn="l">
              <a:buNone/>
            </a:pPr>
            <a:r>
              <a:rPr lang="en-US" b="0" i="0" dirty="0">
                <a:solidFill>
                  <a:srgbClr val="000000"/>
                </a:solidFill>
                <a:effectLst/>
                <a:latin typeface="Open Sans"/>
              </a:rPr>
              <a:t>Every time a fencer lunges forward, backward or to the side, she works her thigh and quadriceps muscles. According to Fencing.net, even weight distribution in a lunge helps fencers stay upright and become more effective at their sport. In addition to lunges, fencers challenge their quad muscles whenever they dart in any direction or perform a split-step movement to center their weight and gravity.</a:t>
            </a:r>
          </a:p>
          <a:p>
            <a:pPr algn="l"/>
            <a:r>
              <a:rPr lang="en-US" b="1" i="0" dirty="0">
                <a:solidFill>
                  <a:srgbClr val="121212"/>
                </a:solidFill>
                <a:effectLst/>
                <a:latin typeface="Open Sans"/>
              </a:rPr>
              <a:t>Shoulders</a:t>
            </a:r>
          </a:p>
          <a:p>
            <a:pPr marL="0" indent="0" algn="l">
              <a:buNone/>
            </a:pPr>
            <a:r>
              <a:rPr lang="en-US" b="0" i="0" dirty="0">
                <a:solidFill>
                  <a:srgbClr val="000000"/>
                </a:solidFill>
                <a:effectLst/>
                <a:latin typeface="Open Sans"/>
              </a:rPr>
              <a:t>According to Fitness-Facts.com, shoulders are one of the primary muscles that fencers use in combat and training. A fencer exercises and tones shoulders when darting forward to jab or pulling backward to avoid an attack. Common training exercises for fencers also include martial arts movements and shadow boxing, punching and sparring, which also work the shoulders and upper back.</a:t>
            </a:r>
          </a:p>
          <a:p>
            <a:pPr algn="l"/>
            <a:r>
              <a:rPr lang="en-US" b="1" i="0" dirty="0">
                <a:solidFill>
                  <a:srgbClr val="121212"/>
                </a:solidFill>
                <a:effectLst/>
                <a:latin typeface="Open Sans"/>
              </a:rPr>
              <a:t>Lower Back</a:t>
            </a:r>
          </a:p>
          <a:p>
            <a:pPr marL="0" indent="0" algn="l">
              <a:buNone/>
            </a:pPr>
            <a:r>
              <a:rPr lang="en-US" b="0" i="0" dirty="0">
                <a:solidFill>
                  <a:srgbClr val="000000"/>
                </a:solidFill>
                <a:effectLst/>
                <a:latin typeface="Open Sans"/>
              </a:rPr>
              <a:t>Bouncing, an integral part of fencing, requires participants to brace the lower back to maintain balance and move effectively. In “Fencing: Steps to Success,” Elaine Cheris instructs fencers to stay on the balls of their feet when bouncing and to brace the lower back. Engaging lower back muscles and tightening them is an essential part of keeping your balance and successfully performing fencing maneuvers.</a:t>
            </a:r>
          </a:p>
          <a:p>
            <a:endParaRPr lang="tr-TR" dirty="0"/>
          </a:p>
        </p:txBody>
      </p:sp>
    </p:spTree>
    <p:extLst>
      <p:ext uri="{BB962C8B-B14F-4D97-AF65-F5344CB8AC3E}">
        <p14:creationId xmlns:p14="http://schemas.microsoft.com/office/powerpoint/2010/main" val="529986042"/>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13</TotalTime>
  <Words>451</Words>
  <Application>Microsoft Office PowerPoint</Application>
  <PresentationFormat>Geniş ekran</PresentationFormat>
  <Paragraphs>20</Paragraphs>
  <Slides>4</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4</vt:i4>
      </vt:variant>
    </vt:vector>
  </HeadingPairs>
  <TitlesOfParts>
    <vt:vector size="11" baseType="lpstr">
      <vt:lpstr>Aharoni</vt:lpstr>
      <vt:lpstr>Arial</vt:lpstr>
      <vt:lpstr>Calibri</vt:lpstr>
      <vt:lpstr>Calibri Light</vt:lpstr>
      <vt:lpstr>Open Sans</vt:lpstr>
      <vt:lpstr>Orbitron</vt:lpstr>
      <vt:lpstr>Geçmişe bakış</vt:lpstr>
      <vt:lpstr>   FENCING </vt:lpstr>
      <vt:lpstr>Whch muscles working in Fencing ?</vt:lpstr>
      <vt:lpstr>Core </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FENCING </dc:title>
  <dc:creator>Anıl Beyatlı Gençer</dc:creator>
  <cp:lastModifiedBy>Anıl Beyatlı Gençer</cp:lastModifiedBy>
  <cp:revision>2</cp:revision>
  <dcterms:created xsi:type="dcterms:W3CDTF">2021-03-16T14:03:16Z</dcterms:created>
  <dcterms:modified xsi:type="dcterms:W3CDTF">2021-03-16T14:16:20Z</dcterms:modified>
</cp:coreProperties>
</file>