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4" r:id="rId1"/>
  </p:sldMasterIdLst>
  <p:notesMasterIdLst>
    <p:notesMasterId r:id="rId30"/>
  </p:notesMasterIdLst>
  <p:handoutMasterIdLst>
    <p:handoutMasterId r:id="rId31"/>
  </p:handoutMasterIdLst>
  <p:sldIdLst>
    <p:sldId id="304" r:id="rId2"/>
    <p:sldId id="315" r:id="rId3"/>
    <p:sldId id="257" r:id="rId4"/>
    <p:sldId id="293" r:id="rId5"/>
    <p:sldId id="305" r:id="rId6"/>
    <p:sldId id="306" r:id="rId7"/>
    <p:sldId id="316" r:id="rId8"/>
    <p:sldId id="327" r:id="rId9"/>
    <p:sldId id="312" r:id="rId10"/>
    <p:sldId id="317" r:id="rId11"/>
    <p:sldId id="313" r:id="rId12"/>
    <p:sldId id="311" r:id="rId13"/>
    <p:sldId id="328" r:id="rId14"/>
    <p:sldId id="259" r:id="rId15"/>
    <p:sldId id="307" r:id="rId16"/>
    <p:sldId id="321" r:id="rId17"/>
    <p:sldId id="322" r:id="rId18"/>
    <p:sldId id="318" r:id="rId19"/>
    <p:sldId id="319" r:id="rId20"/>
    <p:sldId id="320" r:id="rId21"/>
    <p:sldId id="308" r:id="rId22"/>
    <p:sldId id="309" r:id="rId23"/>
    <p:sldId id="326" r:id="rId24"/>
    <p:sldId id="324" r:id="rId25"/>
    <p:sldId id="310" r:id="rId26"/>
    <p:sldId id="323" r:id="rId27"/>
    <p:sldId id="329" r:id="rId28"/>
    <p:sldId id="325" r:id="rId29"/>
  </p:sldIdLst>
  <p:sldSz cx="9144000" cy="6858000" type="screen4x3"/>
  <p:notesSz cx="6888163" cy="9621838"/>
  <p:defaultTextStyle>
    <a:defPPr>
      <a:defRPr lang="en-US"/>
    </a:defPPr>
    <a:lvl1pPr algn="l" defTabSz="457200" rtl="0" eaLnBrk="0" fontAlgn="base" hangingPunct="0">
      <a:spcBef>
        <a:spcPct val="0"/>
      </a:spcBef>
      <a:spcAft>
        <a:spcPct val="0"/>
      </a:spcAft>
      <a:defRPr kern="1200">
        <a:solidFill>
          <a:schemeClr val="tx1"/>
        </a:solidFill>
        <a:latin typeface="Century Gothic"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itchFamily="34" charset="0"/>
        <a:ea typeface="+mn-ea"/>
        <a:cs typeface="+mn-cs"/>
      </a:defRPr>
    </a:lvl5pPr>
    <a:lvl6pPr marL="2286000" algn="l" defTabSz="914400" rtl="0" eaLnBrk="1" latinLnBrk="0" hangingPunct="1">
      <a:defRPr kern="1200">
        <a:solidFill>
          <a:schemeClr val="tx1"/>
        </a:solidFill>
        <a:latin typeface="Century Gothic" pitchFamily="34" charset="0"/>
        <a:ea typeface="+mn-ea"/>
        <a:cs typeface="+mn-cs"/>
      </a:defRPr>
    </a:lvl6pPr>
    <a:lvl7pPr marL="2743200" algn="l" defTabSz="914400" rtl="0" eaLnBrk="1" latinLnBrk="0" hangingPunct="1">
      <a:defRPr kern="1200">
        <a:solidFill>
          <a:schemeClr val="tx1"/>
        </a:solidFill>
        <a:latin typeface="Century Gothic" pitchFamily="34" charset="0"/>
        <a:ea typeface="+mn-ea"/>
        <a:cs typeface="+mn-cs"/>
      </a:defRPr>
    </a:lvl7pPr>
    <a:lvl8pPr marL="3200400" algn="l" defTabSz="914400" rtl="0" eaLnBrk="1" latinLnBrk="0" hangingPunct="1">
      <a:defRPr kern="1200">
        <a:solidFill>
          <a:schemeClr val="tx1"/>
        </a:solidFill>
        <a:latin typeface="Century Gothic" pitchFamily="34" charset="0"/>
        <a:ea typeface="+mn-ea"/>
        <a:cs typeface="+mn-cs"/>
      </a:defRPr>
    </a:lvl8pPr>
    <a:lvl9pPr marL="3657600" algn="l" defTabSz="914400" rtl="0" eaLnBrk="1" latinLnBrk="0" hangingPunct="1">
      <a:defRPr kern="1200">
        <a:solidFill>
          <a:schemeClr val="tx1"/>
        </a:solidFill>
        <a:latin typeface="Century Gothic"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33CCFF"/>
    <a:srgbClr val="E6E6E6"/>
    <a:srgbClr val="FFFFCC"/>
    <a:srgbClr val="0066FF"/>
    <a:srgbClr val="F1FC12"/>
    <a:srgbClr val="FF0000"/>
    <a:srgbClr val="FC6204"/>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2518" autoAdjust="0"/>
    <p:restoredTop sz="94643" autoAdjust="0"/>
  </p:normalViewPr>
  <p:slideViewPr>
    <p:cSldViewPr>
      <p:cViewPr>
        <p:scale>
          <a:sx n="70" d="100"/>
          <a:sy n="70" d="100"/>
        </p:scale>
        <p:origin x="-566" y="2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a:latin typeface="Arial" pitchFamily="34" charset="0"/>
                <a:cs typeface="Arial" pitchFamily="34" charset="0"/>
              </a:defRPr>
            </a:lvl1pPr>
          </a:lstStyle>
          <a:p>
            <a:pPr>
              <a:defRPr/>
            </a:pPr>
            <a:endParaRPr lang="el-GR"/>
          </a:p>
        </p:txBody>
      </p:sp>
      <p:sp>
        <p:nvSpPr>
          <p:cNvPr id="84995" name="Rectangle 3"/>
          <p:cNvSpPr>
            <a:spLocks noGrp="1" noChangeArrowheads="1"/>
          </p:cNvSpPr>
          <p:nvPr>
            <p:ph type="dt" sz="quarter" idx="1"/>
          </p:nvPr>
        </p:nvSpPr>
        <p:spPr bwMode="auto">
          <a:xfrm>
            <a:off x="3902075"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a:latin typeface="Arial" pitchFamily="34" charset="0"/>
                <a:cs typeface="Arial" pitchFamily="34" charset="0"/>
              </a:defRPr>
            </a:lvl1pPr>
          </a:lstStyle>
          <a:p>
            <a:pPr>
              <a:defRPr/>
            </a:pPr>
            <a:endParaRPr lang="el-GR"/>
          </a:p>
        </p:txBody>
      </p:sp>
      <p:sp>
        <p:nvSpPr>
          <p:cNvPr id="84996" name="Rectangle 4"/>
          <p:cNvSpPr>
            <a:spLocks noGrp="1" noChangeArrowheads="1"/>
          </p:cNvSpPr>
          <p:nvPr>
            <p:ph type="ftr" sz="quarter" idx="2"/>
          </p:nvPr>
        </p:nvSpPr>
        <p:spPr bwMode="auto">
          <a:xfrm>
            <a:off x="0" y="9139238"/>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a:latin typeface="Arial" pitchFamily="34" charset="0"/>
                <a:cs typeface="Arial" pitchFamily="34" charset="0"/>
              </a:defRPr>
            </a:lvl1pPr>
          </a:lstStyle>
          <a:p>
            <a:pPr>
              <a:defRPr/>
            </a:pPr>
            <a:endParaRPr lang="el-GR"/>
          </a:p>
        </p:txBody>
      </p:sp>
      <p:sp>
        <p:nvSpPr>
          <p:cNvPr id="84997" name="Rectangle 5"/>
          <p:cNvSpPr>
            <a:spLocks noGrp="1" noChangeArrowheads="1"/>
          </p:cNvSpPr>
          <p:nvPr>
            <p:ph type="sldNum" sz="quarter" idx="3"/>
          </p:nvPr>
        </p:nvSpPr>
        <p:spPr bwMode="auto">
          <a:xfrm>
            <a:off x="3902075" y="9139238"/>
            <a:ext cx="2984500" cy="4810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latin typeface="Calibri" pitchFamily="34" charset="0"/>
              </a:defRPr>
            </a:lvl1pPr>
          </a:lstStyle>
          <a:p>
            <a:fld id="{D79C04C2-5C15-4055-BA79-BA790805AF6C}" type="slidenum">
              <a:rPr lang="el-GR" altLang="el-GR"/>
              <a:pPr/>
              <a:t>‹#›</a:t>
            </a:fld>
            <a:endParaRPr lang="el-GR" alt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4339" tIns="47169" rIns="94339" bIns="47169" numCol="1" anchor="t" anchorCtr="0" compatLnSpc="1">
            <a:prstTxWarp prst="textNoShape">
              <a:avLst/>
            </a:prstTxWarp>
          </a:bodyPr>
          <a:lstStyle>
            <a:lvl1pPr defTabSz="942975" eaLnBrk="1" fontAlgn="auto" hangingPunct="1">
              <a:spcBef>
                <a:spcPts val="0"/>
              </a:spcBef>
              <a:spcAft>
                <a:spcPts val="0"/>
              </a:spcAft>
              <a:defRPr>
                <a:latin typeface="Arial" pitchFamily="34" charset="0"/>
                <a:cs typeface="Arial" pitchFamily="34" charset="0"/>
              </a:defRPr>
            </a:lvl1pPr>
          </a:lstStyle>
          <a:p>
            <a:pPr>
              <a:defRPr/>
            </a:pPr>
            <a:endParaRPr lang="el-GR"/>
          </a:p>
        </p:txBody>
      </p:sp>
      <p:sp>
        <p:nvSpPr>
          <p:cNvPr id="12291" name="Rectangle 3"/>
          <p:cNvSpPr>
            <a:spLocks noGrp="1" noChangeArrowheads="1"/>
          </p:cNvSpPr>
          <p:nvPr>
            <p:ph type="dt" idx="1"/>
          </p:nvPr>
        </p:nvSpPr>
        <p:spPr bwMode="auto">
          <a:xfrm>
            <a:off x="3902075" y="0"/>
            <a:ext cx="2984500" cy="481013"/>
          </a:xfrm>
          <a:prstGeom prst="rect">
            <a:avLst/>
          </a:prstGeom>
          <a:noFill/>
          <a:ln w="9525">
            <a:noFill/>
            <a:miter lim="800000"/>
            <a:headEnd/>
            <a:tailEnd/>
          </a:ln>
          <a:effectLst/>
        </p:spPr>
        <p:txBody>
          <a:bodyPr vert="horz" wrap="square" lIns="94339" tIns="47169" rIns="94339" bIns="47169" numCol="1" anchor="t" anchorCtr="0" compatLnSpc="1">
            <a:prstTxWarp prst="textNoShape">
              <a:avLst/>
            </a:prstTxWarp>
          </a:bodyPr>
          <a:lstStyle>
            <a:lvl1pPr algn="r" defTabSz="942975" eaLnBrk="1" fontAlgn="auto" hangingPunct="1">
              <a:spcBef>
                <a:spcPts val="0"/>
              </a:spcBef>
              <a:spcAft>
                <a:spcPts val="0"/>
              </a:spcAft>
              <a:defRPr>
                <a:latin typeface="Arial" pitchFamily="34" charset="0"/>
                <a:cs typeface="Arial" pitchFamily="34" charset="0"/>
              </a:defRPr>
            </a:lvl1pPr>
          </a:lstStyle>
          <a:p>
            <a:pPr>
              <a:defRPr/>
            </a:pPr>
            <a:endParaRPr lang="el-GR"/>
          </a:p>
        </p:txBody>
      </p:sp>
      <p:sp>
        <p:nvSpPr>
          <p:cNvPr id="7172" name="Rectangle 4"/>
          <p:cNvSpPr>
            <a:spLocks noRot="1" noChangeArrowheads="1" noTextEdit="1"/>
          </p:cNvSpPr>
          <p:nvPr>
            <p:ph type="sldImg" idx="2"/>
          </p:nvPr>
        </p:nvSpPr>
        <p:spPr bwMode="auto">
          <a:xfrm>
            <a:off x="1039813" y="722313"/>
            <a:ext cx="4808537" cy="360680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88975" y="4570413"/>
            <a:ext cx="5510213" cy="4329112"/>
          </a:xfrm>
          <a:prstGeom prst="rect">
            <a:avLst/>
          </a:prstGeom>
          <a:noFill/>
          <a:ln w="9525">
            <a:noFill/>
            <a:miter lim="800000"/>
            <a:headEnd/>
            <a:tailEnd/>
          </a:ln>
          <a:effectLst/>
        </p:spPr>
        <p:txBody>
          <a:bodyPr vert="horz" wrap="square" lIns="94339" tIns="47169" rIns="94339" bIns="47169" numCol="1" anchor="t" anchorCtr="0" compatLnSpc="1">
            <a:prstTxWarp prst="textNoShape">
              <a:avLst/>
            </a:prstTxWarp>
          </a:bodyPr>
          <a:lstStyle/>
          <a:p>
            <a:pPr lvl="0"/>
            <a:r>
              <a:rPr lang="el-GR" noProof="0" smtClean="0"/>
              <a:t>Κάντε κλικ για να επεξεργαστείτε τα στυλ κειμένου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12294" name="Rectangle 6"/>
          <p:cNvSpPr>
            <a:spLocks noGrp="1" noChangeArrowheads="1"/>
          </p:cNvSpPr>
          <p:nvPr>
            <p:ph type="ftr" sz="quarter" idx="4"/>
          </p:nvPr>
        </p:nvSpPr>
        <p:spPr bwMode="auto">
          <a:xfrm>
            <a:off x="0" y="9139238"/>
            <a:ext cx="2984500" cy="481012"/>
          </a:xfrm>
          <a:prstGeom prst="rect">
            <a:avLst/>
          </a:prstGeom>
          <a:noFill/>
          <a:ln w="9525">
            <a:noFill/>
            <a:miter lim="800000"/>
            <a:headEnd/>
            <a:tailEnd/>
          </a:ln>
          <a:effectLst/>
        </p:spPr>
        <p:txBody>
          <a:bodyPr vert="horz" wrap="square" lIns="94339" tIns="47169" rIns="94339" bIns="47169" numCol="1" anchor="b" anchorCtr="0" compatLnSpc="1">
            <a:prstTxWarp prst="textNoShape">
              <a:avLst/>
            </a:prstTxWarp>
          </a:bodyPr>
          <a:lstStyle>
            <a:lvl1pPr defTabSz="942975" eaLnBrk="1" fontAlgn="auto" hangingPunct="1">
              <a:spcBef>
                <a:spcPts val="0"/>
              </a:spcBef>
              <a:spcAft>
                <a:spcPts val="0"/>
              </a:spcAft>
              <a:defRPr>
                <a:latin typeface="Arial" pitchFamily="34" charset="0"/>
                <a:cs typeface="Arial" pitchFamily="34" charset="0"/>
              </a:defRPr>
            </a:lvl1pPr>
          </a:lstStyle>
          <a:p>
            <a:pPr>
              <a:defRPr/>
            </a:pPr>
            <a:endParaRPr lang="el-GR"/>
          </a:p>
        </p:txBody>
      </p:sp>
      <p:sp>
        <p:nvSpPr>
          <p:cNvPr id="12295" name="Rectangle 7"/>
          <p:cNvSpPr>
            <a:spLocks noGrp="1" noChangeArrowheads="1"/>
          </p:cNvSpPr>
          <p:nvPr>
            <p:ph type="sldNum" sz="quarter" idx="5"/>
          </p:nvPr>
        </p:nvSpPr>
        <p:spPr bwMode="auto">
          <a:xfrm>
            <a:off x="3902075" y="9139238"/>
            <a:ext cx="2984500" cy="481012"/>
          </a:xfrm>
          <a:prstGeom prst="rect">
            <a:avLst/>
          </a:prstGeom>
          <a:noFill/>
          <a:ln w="9525">
            <a:noFill/>
            <a:miter lim="800000"/>
            <a:headEnd/>
            <a:tailEnd/>
          </a:ln>
          <a:effectLst/>
        </p:spPr>
        <p:txBody>
          <a:bodyPr vert="horz" wrap="square" lIns="94339" tIns="47169" rIns="94339" bIns="47169" numCol="1" anchor="b" anchorCtr="0" compatLnSpc="1">
            <a:prstTxWarp prst="textNoShape">
              <a:avLst/>
            </a:prstTxWarp>
          </a:bodyPr>
          <a:lstStyle>
            <a:lvl1pPr algn="r" defTabSz="942975" eaLnBrk="1" hangingPunct="1">
              <a:defRPr>
                <a:latin typeface="Calibri" pitchFamily="34" charset="0"/>
              </a:defRPr>
            </a:lvl1pPr>
          </a:lstStyle>
          <a:p>
            <a:fld id="{D44F1D7A-198E-44D6-AE20-0E2B340C4C4F}" type="slidenum">
              <a:rPr lang="el-GR" altLang="el-GR"/>
              <a:pPr/>
              <a:t>‹#›</a:t>
            </a:fld>
            <a:endParaRPr lang="el-GR"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BC111243-1961-4E68-BBA5-8D1BC1D8B9F4}" type="slidenum">
              <a:rPr lang="el-GR" altLang="el-GR" sz="1200">
                <a:latin typeface="Arial" charset="0"/>
                <a:cs typeface="Arial" charset="0"/>
              </a:rPr>
              <a:pPr/>
              <a:t>3</a:t>
            </a:fld>
            <a:endParaRPr lang="el-GR" altLang="el-GR" sz="1200">
              <a:latin typeface="Arial" charset="0"/>
              <a:cs typeface="Arial" charset="0"/>
            </a:endParaRPr>
          </a:p>
        </p:txBody>
      </p:sp>
      <p:sp>
        <p:nvSpPr>
          <p:cNvPr id="12291" name="Rectangle 2"/>
          <p:cNvSpPr>
            <a:spLocks noRo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altLang="el-GR"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Θέση εικόνας διαφάνειας 1"/>
          <p:cNvSpPr>
            <a:spLocks noGrp="1" noRot="1" noChangeAspect="1" noTextEdit="1"/>
          </p:cNvSpPr>
          <p:nvPr>
            <p:ph type="sldImg"/>
          </p:nvPr>
        </p:nvSpPr>
        <p:spPr>
          <a:ln/>
        </p:spPr>
      </p:sp>
      <p:sp>
        <p:nvSpPr>
          <p:cNvPr id="20483" name="Θέση σημειώσεων 2"/>
          <p:cNvSpPr>
            <a:spLocks noGrp="1"/>
          </p:cNvSpPr>
          <p:nvPr>
            <p:ph type="body" idx="1"/>
          </p:nvPr>
        </p:nvSpPr>
        <p:spPr>
          <a:noFill/>
          <a:ln/>
        </p:spPr>
        <p:txBody>
          <a:bodyPr/>
          <a:lstStyle/>
          <a:p>
            <a:endParaRPr lang="el-GR" altLang="el-GR" smtClean="0">
              <a:latin typeface="Arial" charset="0"/>
              <a:cs typeface="Arial" charset="0"/>
            </a:endParaRPr>
          </a:p>
        </p:txBody>
      </p:sp>
      <p:sp>
        <p:nvSpPr>
          <p:cNvPr id="20484" name="Θέση αριθμού διαφάνειας 3"/>
          <p:cNvSpPr>
            <a:spLocks noGrp="1"/>
          </p:cNvSpPr>
          <p:nvPr>
            <p:ph type="sldNum" sz="quarter" idx="5"/>
          </p:nvPr>
        </p:nvSpPr>
        <p:spPr>
          <a:noFill/>
        </p:spPr>
        <p:txBody>
          <a:bodyPr/>
          <a:lstStyle/>
          <a:p>
            <a:fld id="{25C30D9B-E287-48BD-A52B-543841F56869}" type="slidenum">
              <a:rPr lang="el-GR" altLang="el-GR" sz="1200">
                <a:latin typeface="Arial" charset="0"/>
                <a:cs typeface="Arial" charset="0"/>
              </a:rPr>
              <a:pPr/>
              <a:t>10</a:t>
            </a:fld>
            <a:endParaRPr lang="el-GR" altLang="el-GR" sz="120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4AD3211C-ACFE-479E-8314-EAA76B5048D8}" type="slidenum">
              <a:rPr lang="el-GR" altLang="el-GR" sz="1200">
                <a:latin typeface="Arial" charset="0"/>
                <a:cs typeface="Arial" charset="0"/>
              </a:rPr>
              <a:pPr/>
              <a:t>12</a:t>
            </a:fld>
            <a:endParaRPr lang="el-GR" altLang="el-GR" sz="1200">
              <a:latin typeface="Arial" charset="0"/>
              <a:cs typeface="Arial" charset="0"/>
            </a:endParaRPr>
          </a:p>
        </p:txBody>
      </p:sp>
      <p:sp>
        <p:nvSpPr>
          <p:cNvPr id="23555" name="Rectangle 2"/>
          <p:cNvSpPr>
            <a:spLocks noRo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tLang="el-GR"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0A31A6E-4D46-4238-AE82-AC28FC5B955B}" type="slidenum">
              <a:rPr lang="el-GR" altLang="el-GR" sz="1200">
                <a:latin typeface="Arial" charset="0"/>
                <a:cs typeface="Arial" charset="0"/>
              </a:rPr>
              <a:pPr/>
              <a:t>14</a:t>
            </a:fld>
            <a:endParaRPr lang="el-GR" altLang="el-GR" sz="1200">
              <a:latin typeface="Arial" charset="0"/>
              <a:cs typeface="Arial" charset="0"/>
            </a:endParaRPr>
          </a:p>
        </p:txBody>
      </p:sp>
      <p:sp>
        <p:nvSpPr>
          <p:cNvPr id="26627" name="Rectangle 2"/>
          <p:cNvSpPr>
            <a:spLocks noRo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tLang="el-GR"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Θέση εικόνας διαφάνειας 1"/>
          <p:cNvSpPr>
            <a:spLocks noGrp="1" noRot="1" noChangeAspect="1" noTextEdit="1"/>
          </p:cNvSpPr>
          <p:nvPr>
            <p:ph type="sldImg"/>
          </p:nvPr>
        </p:nvSpPr>
        <p:spPr>
          <a:ln/>
        </p:spPr>
      </p:sp>
      <p:sp>
        <p:nvSpPr>
          <p:cNvPr id="39939" name="Θέση σημειώσεων 2"/>
          <p:cNvSpPr>
            <a:spLocks noGrp="1"/>
          </p:cNvSpPr>
          <p:nvPr>
            <p:ph type="body" idx="1"/>
          </p:nvPr>
        </p:nvSpPr>
        <p:spPr>
          <a:noFill/>
          <a:ln/>
        </p:spPr>
        <p:txBody>
          <a:bodyPr/>
          <a:lstStyle/>
          <a:p>
            <a:endParaRPr lang="el-GR" altLang="el-GR" smtClean="0">
              <a:latin typeface="Arial" charset="0"/>
              <a:cs typeface="Arial" charset="0"/>
            </a:endParaRPr>
          </a:p>
        </p:txBody>
      </p:sp>
      <p:sp>
        <p:nvSpPr>
          <p:cNvPr id="39940" name="Θέση αριθμού διαφάνειας 3"/>
          <p:cNvSpPr>
            <a:spLocks noGrp="1"/>
          </p:cNvSpPr>
          <p:nvPr>
            <p:ph type="sldNum" sz="quarter" idx="5"/>
          </p:nvPr>
        </p:nvSpPr>
        <p:spPr>
          <a:noFill/>
        </p:spPr>
        <p:txBody>
          <a:bodyPr/>
          <a:lstStyle/>
          <a:p>
            <a:fld id="{0D9CE3C2-8F1F-4C90-BF02-ADD8066ABFD7}" type="slidenum">
              <a:rPr lang="el-GR" altLang="el-GR" sz="1200">
                <a:latin typeface="Arial" charset="0"/>
                <a:cs typeface="Arial" charset="0"/>
              </a:rPr>
              <a:pPr/>
              <a:t>26</a:t>
            </a:fld>
            <a:endParaRPr lang="el-GR" altLang="el-GR" sz="120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l-GR" smtClean="0"/>
              <a:t>Στυλ κύριου τίτλου</a:t>
            </a:r>
            <a:endParaRPr lang="en-US" dirty="0"/>
          </a:p>
        </p:txBody>
      </p:sp>
      <p:sp>
        <p:nvSpPr>
          <p:cNvPr id="3" name="Subtitle 2"/>
          <p:cNvSpPr>
            <a:spLocks noGrp="1"/>
          </p:cNvSpPr>
          <p:nvPr>
            <p:ph type="subTitle" idx="1"/>
          </p:nvPr>
        </p:nvSpPr>
        <p:spPr>
          <a:xfrm>
            <a:off x="866442" y="4777380"/>
            <a:ext cx="6620968" cy="861420"/>
          </a:xfrm>
        </p:spPr>
        <p:txBody>
          <a:bodyPr/>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lvl1pPr>
          </a:lstStyle>
          <a:p>
            <a:pPr>
              <a:defRPr/>
            </a:pPr>
            <a:fld id="{EF397B0A-469F-409A-AD31-F9B5D928CEBC}"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E6AFD7-B36D-43A0-AAA6-C6E4566D5603}" type="slidenum">
              <a:rPr lang="el-GR" altLang="el-GR"/>
              <a:pPr/>
              <a:t>‹#›</a:t>
            </a:fld>
            <a:endParaRPr lang="el-GR" altLang="el-G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DF04800D-244D-46C5-BCCB-3D72D7E9193C}" type="datetime1">
              <a:rPr lang="en-US"/>
              <a:pPr>
                <a:defRPr/>
              </a:pPr>
              <a:t>11/19/2020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64CEAE1-42AF-4AEE-B515-49C30BC49A8E}" type="slidenum">
              <a:rPr lang="el-GR" altLang="el-GR"/>
              <a:pPr/>
              <a:t>‹#›</a:t>
            </a:fld>
            <a:endParaRPr lang="el-GR" altLang="el-G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l-GR" smtClean="0"/>
              <a:t>Στυλ κύριου τίτλου</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E2BADC0D-80B4-4795-9AA1-CC04FB045EF2}"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1C117B5-7F90-4B95-A68B-499C2ABFCFD5}" type="slidenum">
              <a:rPr lang="el-GR" altLang="el-GR"/>
              <a:pPr/>
              <a:t>‹#›</a:t>
            </a:fld>
            <a:endParaRPr lang="el-GR" altLang="el-G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5" name="TextBox 12"/>
          <p:cNvSpPr txBox="1"/>
          <p:nvPr/>
        </p:nvSpPr>
        <p:spPr>
          <a:xfrm>
            <a:off x="674688" y="971550"/>
            <a:ext cx="600075"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6" name="TextBox 13"/>
          <p:cNvSpPr txBox="1"/>
          <p:nvPr/>
        </p:nvSpPr>
        <p:spPr>
          <a:xfrm>
            <a:off x="6999288" y="2613025"/>
            <a:ext cx="601662" cy="1970088"/>
          </a:xfrm>
          <a:prstGeom prst="rect">
            <a:avLst/>
          </a:prstGeom>
          <a:noFill/>
        </p:spPr>
        <p:txBody>
          <a:bodyPr>
            <a:spAutoFit/>
          </a:bodyPr>
          <a:lstStyle>
            <a:defPPr>
              <a:defRPr lang="en-US"/>
            </a:defPPr>
            <a:lvl1pPr algn="r">
              <a:defRPr sz="12200" b="0" i="0">
                <a:solidFill>
                  <a:schemeClr val="bg2">
                    <a:lumMod val="40000"/>
                    <a:lumOff val="60000"/>
                  </a:schemeClr>
                </a:solidFill>
                <a:latin typeface="Arial"/>
                <a:ea typeface="+mj-ea"/>
                <a:cs typeface="+mj-cs"/>
              </a:defRPr>
            </a:lvl1pPr>
          </a:lstStyle>
          <a:p>
            <a:pPr eaLnBrk="1" fontAlgn="auto" hangingPunct="1">
              <a:spcBef>
                <a:spcPts val="0"/>
              </a:spcBef>
              <a:spcAft>
                <a:spcPts val="0"/>
              </a:spcAft>
              <a:defRPr/>
            </a:pPr>
            <a:r>
              <a:rPr lang="en-US" dirty="0"/>
              <a:t>”</a:t>
            </a:r>
          </a:p>
        </p:txBody>
      </p:sp>
      <p:sp>
        <p:nvSpPr>
          <p:cNvPr id="2" name="Title 1"/>
          <p:cNvSpPr>
            <a:spLocks noGrp="1"/>
          </p:cNvSpPr>
          <p:nvPr>
            <p:ph type="title"/>
          </p:nvPr>
        </p:nvSpPr>
        <p:spPr>
          <a:xfrm>
            <a:off x="1181409" y="1447800"/>
            <a:ext cx="6001049" cy="2323374"/>
          </a:xfrm>
        </p:spPr>
        <p:txBody>
          <a:bodyPr/>
          <a:lstStyle>
            <a:lvl1pPr>
              <a:defRPr sz="4800"/>
            </a:lvl1pPr>
          </a:lstStyle>
          <a:p>
            <a:r>
              <a:rPr lang="el-GR" smtClean="0"/>
              <a:t>Στυλ κύριου τίτλου</a:t>
            </a:r>
            <a:endParaRPr lang="en-US" dirty="0"/>
          </a:p>
        </p:txBody>
      </p:sp>
      <p:sp>
        <p:nvSpPr>
          <p:cNvPr id="11" name="Text Placeholder 3"/>
          <p:cNvSpPr>
            <a:spLocks noGrp="1"/>
          </p:cNvSpPr>
          <p:nvPr>
            <p:ph type="body" sz="half" idx="14"/>
          </p:nvPr>
        </p:nvSpPr>
        <p:spPr>
          <a:xfrm>
            <a:off x="1448177" y="3771174"/>
            <a:ext cx="5461159" cy="342174"/>
          </a:xfrm>
        </p:spPr>
        <p:txBody>
          <a:bodyPr rtlCol="0">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7" name="Date Placeholder 3"/>
          <p:cNvSpPr>
            <a:spLocks noGrp="1"/>
          </p:cNvSpPr>
          <p:nvPr>
            <p:ph type="dt" sz="half" idx="15"/>
          </p:nvPr>
        </p:nvSpPr>
        <p:spPr/>
        <p:txBody>
          <a:bodyPr/>
          <a:lstStyle>
            <a:lvl1pPr>
              <a:defRPr/>
            </a:lvl1pPr>
          </a:lstStyle>
          <a:p>
            <a:pPr>
              <a:defRPr/>
            </a:pPr>
            <a:fld id="{E6F78759-A9B0-462C-8EF3-D67632AE3194}" type="datetime1">
              <a:rPr lang="en-US"/>
              <a:pPr>
                <a:defRPr/>
              </a:pPr>
              <a:t>11/19/2020</a:t>
            </a:fld>
            <a:endParaRPr lang="en-US" dirty="0"/>
          </a:p>
        </p:txBody>
      </p:sp>
      <p:sp>
        <p:nvSpPr>
          <p:cNvPr id="8" name="Footer Placeholder 4"/>
          <p:cNvSpPr>
            <a:spLocks noGrp="1"/>
          </p:cNvSpPr>
          <p:nvPr>
            <p:ph type="ftr" sz="quarter" idx="16"/>
          </p:nvPr>
        </p:nvSpPr>
        <p:spPr/>
        <p:txBody>
          <a:bodyPr/>
          <a:lstStyle>
            <a:lvl1pPr>
              <a:defRPr/>
            </a:lvl1pPr>
          </a:lstStyle>
          <a:p>
            <a:pPr>
              <a:defRPr/>
            </a:pPr>
            <a:endParaRPr lang="en-US"/>
          </a:p>
        </p:txBody>
      </p:sp>
      <p:sp>
        <p:nvSpPr>
          <p:cNvPr id="9" name="Slide Number Placeholder 5"/>
          <p:cNvSpPr>
            <a:spLocks noGrp="1"/>
          </p:cNvSpPr>
          <p:nvPr>
            <p:ph type="sldNum" sz="quarter" idx="17"/>
          </p:nvPr>
        </p:nvSpPr>
        <p:spPr/>
        <p:txBody>
          <a:bodyPr/>
          <a:lstStyle>
            <a:lvl1pPr>
              <a:defRPr/>
            </a:lvl1pPr>
          </a:lstStyle>
          <a:p>
            <a:fld id="{F3064DD6-A78E-4192-BAE4-D768005D31A5}" type="slidenum">
              <a:rPr lang="el-GR" altLang="el-GR"/>
              <a:pPr/>
              <a:t>‹#›</a:t>
            </a:fld>
            <a:endParaRPr lang="el-GR" altLang="el-G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889C1141-07DC-4686-A9A1-4FC4040B0B8C}"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EF1C56-690C-4379-B994-9B3934A818FC}" type="slidenum">
              <a:rPr lang="el-GR" altLang="el-GR"/>
              <a:pPr/>
              <a:t>‹#›</a:t>
            </a:fld>
            <a:endParaRPr lang="el-GR" altLang="el-G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cxnSp>
        <p:nvCxnSpPr>
          <p:cNvPr id="9" name="Straight Connector 16"/>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6" name="Text Placeholder 3"/>
          <p:cNvSpPr>
            <a:spLocks noGrp="1"/>
          </p:cNvSpPr>
          <p:nvPr>
            <p:ph type="body" sz="half" idx="15"/>
          </p:nvPr>
        </p:nvSpPr>
        <p:spPr>
          <a:xfrm>
            <a:off x="489475" y="2667000"/>
            <a:ext cx="219608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19" name="Text Placeholder 3"/>
          <p:cNvSpPr>
            <a:spLocks noGrp="1"/>
          </p:cNvSpPr>
          <p:nvPr>
            <p:ph type="body" sz="half" idx="16"/>
          </p:nvPr>
        </p:nvSpPr>
        <p:spPr>
          <a:xfrm>
            <a:off x="2905586" y="2667000"/>
            <a:ext cx="2210671"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0" name="Text Placeholder 3"/>
          <p:cNvSpPr>
            <a:spLocks noGrp="1"/>
          </p:cNvSpPr>
          <p:nvPr>
            <p:ph type="body" sz="half" idx="17"/>
          </p:nvPr>
        </p:nvSpPr>
        <p:spPr>
          <a:xfrm>
            <a:off x="5344917" y="2667000"/>
            <a:ext cx="2199658"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1" name="Date Placeholder 3"/>
          <p:cNvSpPr>
            <a:spLocks noGrp="1"/>
          </p:cNvSpPr>
          <p:nvPr>
            <p:ph type="dt" sz="half" idx="18"/>
          </p:nvPr>
        </p:nvSpPr>
        <p:spPr/>
        <p:txBody>
          <a:bodyPr/>
          <a:lstStyle>
            <a:lvl1pPr>
              <a:defRPr/>
            </a:lvl1pPr>
          </a:lstStyle>
          <a:p>
            <a:pPr>
              <a:defRPr/>
            </a:pPr>
            <a:fld id="{AAAB2EC5-F6FA-41E6-8CB8-005CA59858F7}" type="datetime1">
              <a:rPr lang="en-US"/>
              <a:pPr>
                <a:defRPr/>
              </a:pPr>
              <a:t>11/19/2020</a:t>
            </a:fld>
            <a:endParaRPr lang="en-US" dirty="0"/>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3" name="Slide Number Placeholder 5"/>
          <p:cNvSpPr>
            <a:spLocks noGrp="1"/>
          </p:cNvSpPr>
          <p:nvPr>
            <p:ph type="sldNum" sz="quarter" idx="20"/>
          </p:nvPr>
        </p:nvSpPr>
        <p:spPr/>
        <p:txBody>
          <a:bodyPr/>
          <a:lstStyle>
            <a:lvl1pPr>
              <a:defRPr/>
            </a:lvl1pPr>
          </a:lstStyle>
          <a:p>
            <a:fld id="{180AA79D-7C8D-45FE-93DF-85BA20FDF119}" type="slidenum">
              <a:rPr lang="el-GR" altLang="el-GR"/>
              <a:pPr/>
              <a:t>‹#›</a:t>
            </a:fld>
            <a:endParaRPr lang="el-GR" altLang="el-G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cxnSp>
        <p:nvCxnSpPr>
          <p:cNvPr id="12" name="Straight Connector 18"/>
          <p:cNvCxnSpPr/>
          <p:nvPr/>
        </p:nvCxnSpPr>
        <p:spPr>
          <a:xfrm>
            <a:off x="2795588"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9"/>
          <p:cNvCxnSpPr/>
          <p:nvPr/>
        </p:nvCxnSpPr>
        <p:spPr>
          <a:xfrm>
            <a:off x="5222875" y="2133600"/>
            <a:ext cx="0" cy="396716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200"/>
            </a:lvl1pPr>
          </a:lstStyle>
          <a:p>
            <a:r>
              <a:rPr lang="el-GR" smtClean="0"/>
              <a:t>Στυλ κύριου τίτλου</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22" name="Text Placeholder 3"/>
          <p:cNvSpPr>
            <a:spLocks noGrp="1"/>
          </p:cNvSpPr>
          <p:nvPr>
            <p:ph type="body" sz="half" idx="18"/>
          </p:nvPr>
        </p:nvSpPr>
        <p:spPr>
          <a:xfrm>
            <a:off x="489475" y="4827212"/>
            <a:ext cx="2205612"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23" name="Text Placeholder 3"/>
          <p:cNvSpPr>
            <a:spLocks noGrp="1"/>
          </p:cNvSpPr>
          <p:nvPr>
            <p:ph type="body" sz="half" idx="19"/>
          </p:nvPr>
        </p:nvSpPr>
        <p:spPr>
          <a:xfrm>
            <a:off x="2916776" y="4827211"/>
            <a:ext cx="2201378"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24" name="Text Placeholder 3"/>
          <p:cNvSpPr>
            <a:spLocks noGrp="1"/>
          </p:cNvSpPr>
          <p:nvPr>
            <p:ph type="body" sz="half" idx="20"/>
          </p:nvPr>
        </p:nvSpPr>
        <p:spPr>
          <a:xfrm>
            <a:off x="5344824" y="4827209"/>
            <a:ext cx="2202571"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15" name="Date Placeholder 3"/>
          <p:cNvSpPr>
            <a:spLocks noGrp="1"/>
          </p:cNvSpPr>
          <p:nvPr>
            <p:ph type="dt" sz="half" idx="23"/>
          </p:nvPr>
        </p:nvSpPr>
        <p:spPr/>
        <p:txBody>
          <a:bodyPr/>
          <a:lstStyle>
            <a:lvl1pPr>
              <a:defRPr/>
            </a:lvl1pPr>
          </a:lstStyle>
          <a:p>
            <a:pPr>
              <a:defRPr/>
            </a:pPr>
            <a:fld id="{3A3A8F6B-145A-4C29-9897-C59C0BF63A5D}" type="datetime1">
              <a:rPr lang="en-US"/>
              <a:pPr>
                <a:defRPr/>
              </a:pPr>
              <a:t>11/19/2020</a:t>
            </a:fld>
            <a:endParaRPr lang="en-US" dirty="0"/>
          </a:p>
        </p:txBody>
      </p:sp>
      <p:sp>
        <p:nvSpPr>
          <p:cNvPr id="16" name="Footer Placeholder 4"/>
          <p:cNvSpPr>
            <a:spLocks noGrp="1"/>
          </p:cNvSpPr>
          <p:nvPr>
            <p:ph type="ftr" sz="quarter" idx="24"/>
          </p:nvPr>
        </p:nvSpPr>
        <p:spPr/>
        <p:txBody>
          <a:bodyPr/>
          <a:lstStyle>
            <a:lvl1pPr>
              <a:defRPr/>
            </a:lvl1pPr>
          </a:lstStyle>
          <a:p>
            <a:pPr>
              <a:defRPr/>
            </a:pPr>
            <a:endParaRPr lang="en-US"/>
          </a:p>
        </p:txBody>
      </p:sp>
      <p:sp>
        <p:nvSpPr>
          <p:cNvPr id="17" name="Slide Number Placeholder 5"/>
          <p:cNvSpPr>
            <a:spLocks noGrp="1"/>
          </p:cNvSpPr>
          <p:nvPr>
            <p:ph type="sldNum" sz="quarter" idx="25"/>
          </p:nvPr>
        </p:nvSpPr>
        <p:spPr/>
        <p:txBody>
          <a:bodyPr/>
          <a:lstStyle>
            <a:lvl1pPr>
              <a:defRPr/>
            </a:lvl1pPr>
          </a:lstStyle>
          <a:p>
            <a:fld id="{594279A4-80C0-4A9F-ACA7-B3427F5F8C22}" type="slidenum">
              <a:rPr lang="el-GR" altLang="el-GR"/>
              <a:pPr/>
              <a:t>‹#›</a:t>
            </a:fld>
            <a:endParaRPr lang="el-GR" altLang="el-GR"/>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9B5FC25A-17C0-4FA1-9158-5A9136B16677}"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669CEE-B64B-4577-B9C6-CBE89592C643}" type="slidenum">
              <a:rPr lang="el-GR" altLang="el-GR"/>
              <a:pPr/>
              <a:t>‹#›</a:t>
            </a:fld>
            <a:endParaRPr lang="el-GR" altLang="el-G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E09DF04D-7DB1-4845-88F3-AC869D020EE8}"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FE613B-C9CE-46D8-847B-75A7D16960F2}" type="slidenum">
              <a:rPr lang="el-GR" altLang="el-GR"/>
              <a:pPr/>
              <a:t>‹#›</a:t>
            </a:fld>
            <a:endParaRPr lang="el-GR" altLang="el-G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a:prstGeom prst="rect">
            <a:avLst/>
          </a:prstGeo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6"/>
          <p:cNvSpPr>
            <a:spLocks noGrp="1" noChangeArrowheads="1"/>
          </p:cNvSpPr>
          <p:nvPr>
            <p:ph type="sldNum" sz="quarter" idx="10"/>
          </p:nvPr>
        </p:nvSpPr>
        <p:spPr/>
        <p:txBody>
          <a:bodyPr/>
          <a:lstStyle>
            <a:lvl1pPr>
              <a:defRPr/>
            </a:lvl1pPr>
          </a:lstStyle>
          <a:p>
            <a:fld id="{592AD1D1-E373-41B5-9DDB-177DEA68DE0F}" type="slidenum">
              <a:rPr lang="el-GR" altLang="el-GR"/>
              <a:pPr/>
              <a:t>‹#›</a:t>
            </a:fld>
            <a:endParaRPr lang="el-GR" altLang="el-G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457200" y="274638"/>
            <a:ext cx="8229600" cy="5851525"/>
          </a:xfrm>
          <a:prstGeom prst="rect">
            <a:avLst/>
          </a:prstGeo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3" name="Rectangle 6"/>
          <p:cNvSpPr>
            <a:spLocks noGrp="1" noChangeArrowheads="1"/>
          </p:cNvSpPr>
          <p:nvPr>
            <p:ph type="sldNum" sz="quarter" idx="10"/>
          </p:nvPr>
        </p:nvSpPr>
        <p:spPr/>
        <p:txBody>
          <a:bodyPr/>
          <a:lstStyle>
            <a:lvl1pPr>
              <a:defRPr/>
            </a:lvl1pPr>
          </a:lstStyle>
          <a:p>
            <a:fld id="{F55CF892-D1ED-454D-9B58-A77E1D94623A}" type="slidenum">
              <a:rPr lang="el-GR" altLang="el-GR"/>
              <a:pPr/>
              <a:t>‹#›</a:t>
            </a:fld>
            <a:endParaRPr lang="el-GR" altLang="el-G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lvl1pPr>
              <a:defRPr/>
            </a:lvl1pPr>
          </a:lstStyle>
          <a:p>
            <a:pPr>
              <a:defRPr/>
            </a:pPr>
            <a:fld id="{DA4664EA-A24B-454E-A4CD-2270843ACE73}"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8B3478B-C7DE-4A9E-B0F6-CF58D3256B14}" type="slidenum">
              <a:rPr lang="el-GR" altLang="el-GR"/>
              <a:pPr/>
              <a:t>‹#›</a:t>
            </a:fld>
            <a:endParaRPr lang="el-GR" altLang="el-G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l-GR" smtClean="0"/>
              <a:t>Στυλ κύριου τίτλου</a:t>
            </a:r>
            <a:endParaRPr lang="en-US" dirty="0"/>
          </a:p>
        </p:txBody>
      </p:sp>
      <p:sp>
        <p:nvSpPr>
          <p:cNvPr id="3" name="Text Placeholder 2"/>
          <p:cNvSpPr>
            <a:spLocks noGrp="1"/>
          </p:cNvSpPr>
          <p:nvPr>
            <p:ph type="body" idx="1"/>
          </p:nvPr>
        </p:nvSpPr>
        <p:spPr>
          <a:xfrm>
            <a:off x="866442" y="4777381"/>
            <a:ext cx="6620968" cy="860400"/>
          </a:xfrm>
        </p:spPr>
        <p:txBody>
          <a:bodyPr/>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lvl1pPr>
              <a:defRPr/>
            </a:lvl1pPr>
          </a:lstStyle>
          <a:p>
            <a:pPr>
              <a:defRPr/>
            </a:pPr>
            <a:fld id="{91463509-55BC-4653-A0E0-889438F5143B}" type="datetime1">
              <a:rPr lang="en-US"/>
              <a:pPr>
                <a:defRPr/>
              </a:pPr>
              <a:t>11/19/2020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243CCE-2E50-4963-B115-888B4F524F5C}" type="slidenum">
              <a:rPr lang="el-GR" altLang="el-GR"/>
              <a:pPr/>
              <a:t>‹#›</a:t>
            </a:fld>
            <a:endParaRPr lang="el-GR" altLang="el-G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3"/>
          <p:cNvSpPr>
            <a:spLocks noGrp="1"/>
          </p:cNvSpPr>
          <p:nvPr>
            <p:ph type="dt" sz="half" idx="10"/>
          </p:nvPr>
        </p:nvSpPr>
        <p:spPr/>
        <p:txBody>
          <a:bodyPr/>
          <a:lstStyle>
            <a:lvl1pPr>
              <a:defRPr/>
            </a:lvl1pPr>
          </a:lstStyle>
          <a:p>
            <a:pPr>
              <a:defRPr/>
            </a:pPr>
            <a:fld id="{4890B71E-90EA-4034-A5E5-B6009CD79DD0}" type="datetime1">
              <a:rPr lang="en-US"/>
              <a:pPr>
                <a:defRPr/>
              </a:pPr>
              <a:t>11/19/2020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597CFC9-2EF9-4960-8CFA-3B776286945F}" type="slidenum">
              <a:rPr lang="el-GR" altLang="el-GR"/>
              <a:pPr/>
              <a:t>‹#›</a:t>
            </a:fld>
            <a:endParaRPr lang="el-GR" altLang="el-G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3"/>
          <p:cNvSpPr>
            <a:spLocks noGrp="1"/>
          </p:cNvSpPr>
          <p:nvPr>
            <p:ph type="dt" sz="half" idx="10"/>
          </p:nvPr>
        </p:nvSpPr>
        <p:spPr/>
        <p:txBody>
          <a:bodyPr/>
          <a:lstStyle>
            <a:lvl1pPr>
              <a:defRPr/>
            </a:lvl1pPr>
          </a:lstStyle>
          <a:p>
            <a:pPr>
              <a:defRPr/>
            </a:pPr>
            <a:fld id="{87EC5851-D201-446B-A02C-8AD00DB11AF0}" type="datetime1">
              <a:rPr lang="en-US"/>
              <a:pPr>
                <a:defRPr/>
              </a:pPr>
              <a:t>11/19/2020</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736E3BE-D57C-4F1B-BD61-BA5EA97D1D4A}" type="slidenum">
              <a:rPr lang="el-GR" altLang="el-GR"/>
              <a:pPr/>
              <a:t>‹#›</a:t>
            </a:fld>
            <a:endParaRPr lang="el-GR" altLang="el-G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3"/>
          <p:cNvSpPr>
            <a:spLocks noGrp="1"/>
          </p:cNvSpPr>
          <p:nvPr>
            <p:ph type="dt" sz="half" idx="10"/>
          </p:nvPr>
        </p:nvSpPr>
        <p:spPr/>
        <p:txBody>
          <a:bodyPr/>
          <a:lstStyle>
            <a:lvl1pPr>
              <a:defRPr/>
            </a:lvl1pPr>
          </a:lstStyle>
          <a:p>
            <a:pPr>
              <a:defRPr/>
            </a:pPr>
            <a:fld id="{C9CA6F9D-67A3-4CAE-A4BA-A2EA9D603964}" type="datetime1">
              <a:rPr lang="en-US"/>
              <a:pPr>
                <a:defRPr/>
              </a:pPr>
              <a:t>11/19/2020</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FC6B69FB-CCE3-4EA9-9C72-4D07E41F0670}" type="slidenum">
              <a:rPr lang="el-GR" altLang="el-GR"/>
              <a:pPr/>
              <a:t>‹#›</a:t>
            </a:fld>
            <a:endParaRPr lang="el-GR" altLang="el-G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9F0D6E-4419-4871-A5F8-237B003537D6}" type="datetime1">
              <a:rPr lang="en-US"/>
              <a:pPr>
                <a:defRPr/>
              </a:pPr>
              <a:t>11/19/2020</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21F02D6-4AA8-4003-BB8F-A2C45EBCDB34}" type="slidenum">
              <a:rPr lang="el-GR" altLang="el-GR"/>
              <a:pPr/>
              <a:t>‹#›</a:t>
            </a:fld>
            <a:endParaRPr lang="el-GR" altLang="el-G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28024DBC-9AA1-405E-A161-14C971DF371A}" type="datetime1">
              <a:rPr lang="en-US"/>
              <a:pPr>
                <a:defRPr/>
              </a:pPr>
              <a:t>11/19/2020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B22782-03E8-46DF-B673-7E42C46E09DA}" type="slidenum">
              <a:rPr lang="el-GR" altLang="el-GR"/>
              <a:pPr/>
              <a:t>‹#›</a:t>
            </a:fld>
            <a:endParaRPr lang="el-GR" altLang="el-G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l-GR" noProof="0" smtClean="0"/>
              <a:t>Κάντε κλικ στο εικονίδιο για να προσθέσετε εικόνα</a:t>
            </a:r>
            <a:endParaRPr lang="en-US" noProof="0"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Επεξεργασία στυλ υποδείγματος κειμένου</a:t>
            </a:r>
          </a:p>
        </p:txBody>
      </p:sp>
      <p:sp>
        <p:nvSpPr>
          <p:cNvPr id="5" name="Date Placeholder 3"/>
          <p:cNvSpPr>
            <a:spLocks noGrp="1"/>
          </p:cNvSpPr>
          <p:nvPr>
            <p:ph type="dt" sz="half" idx="10"/>
          </p:nvPr>
        </p:nvSpPr>
        <p:spPr/>
        <p:txBody>
          <a:bodyPr/>
          <a:lstStyle>
            <a:lvl1pPr>
              <a:defRPr/>
            </a:lvl1pPr>
          </a:lstStyle>
          <a:p>
            <a:pPr>
              <a:defRPr/>
            </a:pPr>
            <a:fld id="{4BDCFC3F-365D-45FE-B9AB-9C60057E08DF}" type="datetime1">
              <a:rPr lang="en-US"/>
              <a:pPr>
                <a:defRPr/>
              </a:pPr>
              <a:t>11/19/2020</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557C925-607D-422A-934F-DD70F87B190A}" type="slidenum">
              <a:rPr lang="el-GR" altLang="el-GR"/>
              <a:pPr/>
              <a:t>‹#›</a:t>
            </a:fld>
            <a:endParaRPr lang="el-GR" altLang="el-G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42" name="Title Placeholder 1"/>
          <p:cNvSpPr>
            <a:spLocks noGrp="1"/>
          </p:cNvSpPr>
          <p:nvPr>
            <p:ph type="title"/>
          </p:nvPr>
        </p:nvSpPr>
        <p:spPr bwMode="auto">
          <a:xfrm>
            <a:off x="484188" y="452438"/>
            <a:ext cx="7056437"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Στυλ κύριου τίτλου</a:t>
            </a:r>
            <a:endParaRPr lang="en-US" smtClean="0"/>
          </a:p>
        </p:txBody>
      </p:sp>
      <p:sp>
        <p:nvSpPr>
          <p:cNvPr id="1043" name="Text Placeholder 2"/>
          <p:cNvSpPr>
            <a:spLocks noGrp="1"/>
          </p:cNvSpPr>
          <p:nvPr>
            <p:ph type="body" idx="1"/>
          </p:nvPr>
        </p:nvSpPr>
        <p:spPr bwMode="auto">
          <a:xfrm>
            <a:off x="827088" y="2052638"/>
            <a:ext cx="6711950"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4" name="Date Placeholder 3"/>
          <p:cNvSpPr>
            <a:spLocks noGrp="1"/>
          </p:cNvSpPr>
          <p:nvPr>
            <p:ph type="dt" sz="half" idx="2"/>
          </p:nvPr>
        </p:nvSpPr>
        <p:spPr>
          <a:xfrm rot="5400000">
            <a:off x="7494588" y="1828800"/>
            <a:ext cx="990600" cy="228600"/>
          </a:xfrm>
          <a:prstGeom prst="rect">
            <a:avLst/>
          </a:prstGeom>
        </p:spPr>
        <p:txBody>
          <a:bodyPr vert="horz" lIns="91440" tIns="45720" rIns="91440" bIns="45720" rtlCol="0" anchor="t"/>
          <a:lstStyle>
            <a:lvl1pPr algn="l" eaLnBrk="1" fontAlgn="auto" hangingPunct="1">
              <a:spcBef>
                <a:spcPts val="0"/>
              </a:spcBef>
              <a:spcAft>
                <a:spcPts val="0"/>
              </a:spcAft>
              <a:defRPr sz="1100" b="0" i="0" smtClean="0">
                <a:solidFill>
                  <a:schemeClr val="tx1">
                    <a:tint val="75000"/>
                    <a:alpha val="60000"/>
                  </a:schemeClr>
                </a:solidFill>
                <a:latin typeface="+mn-lt"/>
              </a:defRPr>
            </a:lvl1pPr>
          </a:lstStyle>
          <a:p>
            <a:pPr>
              <a:defRPr/>
            </a:pPr>
            <a:fld id="{C55CCF8A-E2F1-4A60-97AA-2B462D0FED5C}" type="datetime1">
              <a:rPr lang="en-US"/>
              <a:pPr>
                <a:defRPr/>
              </a:pPr>
              <a:t>11/19/2020</a:t>
            </a:fld>
            <a:endParaRPr lang="en-US" dirty="0"/>
          </a:p>
        </p:txBody>
      </p:sp>
      <p:sp>
        <p:nvSpPr>
          <p:cNvPr id="5" name="Footer Placeholder 4"/>
          <p:cNvSpPr>
            <a:spLocks noGrp="1"/>
          </p:cNvSpPr>
          <p:nvPr>
            <p:ph type="ftr" sz="quarter" idx="3"/>
          </p:nvPr>
        </p:nvSpPr>
        <p:spPr>
          <a:xfrm rot="5400000">
            <a:off x="6233318" y="3263107"/>
            <a:ext cx="3859213" cy="228600"/>
          </a:xfrm>
          <a:prstGeom prst="rect">
            <a:avLst/>
          </a:prstGeom>
        </p:spPr>
        <p:txBody>
          <a:bodyPr vert="horz" lIns="91440" tIns="45720" rIns="91440" bIns="45720" rtlCol="0" anchor="b"/>
          <a:lstStyle>
            <a:lvl1pPr algn="l" eaLnBrk="1" fontAlgn="auto" hangingPunct="1">
              <a:spcBef>
                <a:spcPts val="0"/>
              </a:spcBef>
              <a:spcAft>
                <a:spcPts val="0"/>
              </a:spcAft>
              <a:defRPr sz="1100" b="0" i="0">
                <a:solidFill>
                  <a:schemeClr val="tx1">
                    <a:tint val="75000"/>
                    <a:alpha val="60000"/>
                  </a:schemeClr>
                </a:solidFill>
                <a:latin typeface="+mn-lt"/>
              </a:defRPr>
            </a:lvl1pPr>
          </a:lstStyle>
          <a:p>
            <a:pPr>
              <a:defRPr/>
            </a:pPr>
            <a:endParaRPr lang="en-US"/>
          </a:p>
        </p:txBody>
      </p:sp>
      <p:sp>
        <p:nvSpPr>
          <p:cNvPr id="6" name="Slide Number Placeholder 5"/>
          <p:cNvSpPr>
            <a:spLocks noGrp="1"/>
          </p:cNvSpPr>
          <p:nvPr>
            <p:ph type="sldNum" sz="quarter" idx="4"/>
          </p:nvPr>
        </p:nvSpPr>
        <p:spPr bwMode="gray">
          <a:xfrm>
            <a:off x="7766050" y="295275"/>
            <a:ext cx="628650" cy="7683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2800">
                <a:solidFill>
                  <a:srgbClr val="FFFFFF"/>
                </a:solidFill>
              </a:defRPr>
            </a:lvl1pPr>
          </a:lstStyle>
          <a:p>
            <a:fld id="{B4F5E11E-6A76-4AB1-A7DF-1008D91D98AF}" type="slidenum">
              <a:rPr lang="el-GR" altLang="el-GR"/>
              <a:pPr/>
              <a:t>‹#›</a:t>
            </a:fld>
            <a:endParaRPr lang="el-GR" altLang="el-GR"/>
          </a:p>
        </p:txBody>
      </p:sp>
    </p:spTree>
  </p:cSld>
  <p:clrMap bg1="dk1" tx1="lt1" bg2="dk2" tx2="lt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3" r:id="rId12"/>
    <p:sldLayoutId id="2147484040" r:id="rId13"/>
    <p:sldLayoutId id="2147484044" r:id="rId14"/>
    <p:sldLayoutId id="2147484045" r:id="rId15"/>
    <p:sldLayoutId id="2147484041" r:id="rId16"/>
    <p:sldLayoutId id="2147484042" r:id="rId17"/>
    <p:sldLayoutId id="2147484046" r:id="rId18"/>
    <p:sldLayoutId id="2147484047" r:id="rId19"/>
  </p:sldLayoutIdLst>
  <p:transition spd="med">
    <p:fade/>
  </p:transition>
  <p:timing>
    <p:tnLst>
      <p:par>
        <p:cTn id="1" dur="indefinite" restart="never" nodeType="tmRoot"/>
      </p:par>
    </p:tnLst>
  </p:timing>
  <p:hf sldNum="0" hdr="0" ftr="0" dt="0"/>
  <p:txStyles>
    <p:titleStyle>
      <a:lvl1pPr algn="l" defTabSz="457200" rtl="0" fontAlgn="base">
        <a:spcBef>
          <a:spcPct val="0"/>
        </a:spcBef>
        <a:spcAft>
          <a:spcPct val="0"/>
        </a:spcAft>
        <a:defRPr sz="4200" kern="1200">
          <a:solidFill>
            <a:schemeClr val="tx2"/>
          </a:solidFill>
          <a:latin typeface="+mj-lt"/>
          <a:ea typeface="+mj-ea"/>
          <a:cs typeface="+mj-cs"/>
        </a:defRPr>
      </a:lvl1pPr>
      <a:lvl2pPr algn="l" defTabSz="457200" rtl="0" fontAlgn="base">
        <a:spcBef>
          <a:spcPct val="0"/>
        </a:spcBef>
        <a:spcAft>
          <a:spcPct val="0"/>
        </a:spcAft>
        <a:defRPr sz="4200">
          <a:solidFill>
            <a:schemeClr val="tx2"/>
          </a:solidFill>
          <a:latin typeface="Century Gothic" pitchFamily="34" charset="0"/>
        </a:defRPr>
      </a:lvl2pPr>
      <a:lvl3pPr algn="l" defTabSz="457200" rtl="0" fontAlgn="base">
        <a:spcBef>
          <a:spcPct val="0"/>
        </a:spcBef>
        <a:spcAft>
          <a:spcPct val="0"/>
        </a:spcAft>
        <a:defRPr sz="4200">
          <a:solidFill>
            <a:schemeClr val="tx2"/>
          </a:solidFill>
          <a:latin typeface="Century Gothic" pitchFamily="34" charset="0"/>
        </a:defRPr>
      </a:lvl3pPr>
      <a:lvl4pPr algn="l" defTabSz="457200" rtl="0" fontAlgn="base">
        <a:spcBef>
          <a:spcPct val="0"/>
        </a:spcBef>
        <a:spcAft>
          <a:spcPct val="0"/>
        </a:spcAft>
        <a:defRPr sz="4200">
          <a:solidFill>
            <a:schemeClr val="tx2"/>
          </a:solidFill>
          <a:latin typeface="Century Gothic" pitchFamily="34" charset="0"/>
        </a:defRPr>
      </a:lvl4pPr>
      <a:lvl5pPr algn="l" defTabSz="457200" rtl="0" fontAlgn="base">
        <a:spcBef>
          <a:spcPct val="0"/>
        </a:spcBef>
        <a:spcAft>
          <a:spcPct val="0"/>
        </a:spcAft>
        <a:defRPr sz="4200">
          <a:solidFill>
            <a:schemeClr val="tx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ts val="1000"/>
        </a:spcBef>
        <a:spcAft>
          <a:spcPct val="0"/>
        </a:spcAft>
        <a:buClr>
          <a:srgbClr val="8AD0D6"/>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fontAlgn="base">
        <a:spcBef>
          <a:spcPts val="1000"/>
        </a:spcBef>
        <a:spcAft>
          <a:spcPct val="0"/>
        </a:spcAft>
        <a:buClr>
          <a:srgbClr val="8AD0D6"/>
        </a:buClr>
        <a:buSzPct val="80000"/>
        <a:buFont typeface="Wingdings 3" pitchFamily="18" charset="2"/>
        <a:buChar char=""/>
        <a:defRPr kern="1200">
          <a:solidFill>
            <a:schemeClr val="tx1"/>
          </a:solidFill>
          <a:latin typeface="+mj-lt"/>
          <a:ea typeface="+mj-ea"/>
          <a:cs typeface="+mj-cs"/>
        </a:defRPr>
      </a:lvl2pPr>
      <a:lvl3pPr marL="1143000" indent="-228600" algn="l" defTabSz="457200" rtl="0" fontAlgn="base">
        <a:spcBef>
          <a:spcPts val="1000"/>
        </a:spcBef>
        <a:spcAft>
          <a:spcPct val="0"/>
        </a:spcAft>
        <a:buClr>
          <a:srgbClr val="8AD0D6"/>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fontAlgn="base">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fontAlgn="base">
        <a:spcBef>
          <a:spcPts val="1000"/>
        </a:spcBef>
        <a:spcAft>
          <a:spcPct val="0"/>
        </a:spcAft>
        <a:buClr>
          <a:srgbClr val="8AD0D6"/>
        </a:buClr>
        <a:buSzPct val="80000"/>
        <a:buFont typeface="Wingdings 3" pitchFamily="18" charset="2"/>
        <a:buChar char=""/>
        <a:defRPr sz="140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iky"/>
          <p:cNvPicPr>
            <a:picLocks noChangeAspect="1" noChangeArrowheads="1"/>
          </p:cNvPicPr>
          <p:nvPr/>
        </p:nvPicPr>
        <p:blipFill>
          <a:blip r:embed="rId2"/>
          <a:srcRect/>
          <a:stretch>
            <a:fillRect/>
          </a:stretch>
        </p:blipFill>
        <p:spPr bwMode="auto">
          <a:xfrm>
            <a:off x="2071688" y="0"/>
            <a:ext cx="1223962" cy="1223963"/>
          </a:xfrm>
          <a:prstGeom prst="rect">
            <a:avLst/>
          </a:prstGeom>
          <a:noFill/>
          <a:ln w="9525">
            <a:noFill/>
            <a:miter lim="800000"/>
            <a:headEnd/>
            <a:tailEnd/>
          </a:ln>
        </p:spPr>
      </p:pic>
      <p:pic>
        <p:nvPicPr>
          <p:cNvPr id="11267" name="Picture 2" descr="Image result for erasmus"/>
          <p:cNvPicPr>
            <a:picLocks noChangeAspect="1" noChangeArrowheads="1"/>
          </p:cNvPicPr>
          <p:nvPr/>
        </p:nvPicPr>
        <p:blipFill>
          <a:blip r:embed="rId3"/>
          <a:srcRect/>
          <a:stretch>
            <a:fillRect/>
          </a:stretch>
        </p:blipFill>
        <p:spPr bwMode="auto">
          <a:xfrm>
            <a:off x="5857875" y="214313"/>
            <a:ext cx="2633663" cy="754062"/>
          </a:xfrm>
          <a:prstGeom prst="rect">
            <a:avLst/>
          </a:prstGeom>
          <a:noFill/>
          <a:ln w="9525">
            <a:noFill/>
            <a:miter lim="800000"/>
            <a:headEnd/>
            <a:tailEnd/>
          </a:ln>
        </p:spPr>
      </p:pic>
      <p:sp>
        <p:nvSpPr>
          <p:cNvPr id="8" name="2 - Τίτλος"/>
          <p:cNvSpPr txBox="1">
            <a:spLocks/>
          </p:cNvSpPr>
          <p:nvPr/>
        </p:nvSpPr>
        <p:spPr>
          <a:xfrm>
            <a:off x="857250" y="-100013"/>
            <a:ext cx="7786688" cy="1441451"/>
          </a:xfrm>
          <a:prstGeom prst="rect">
            <a:avLst/>
          </a:prstGeom>
        </p:spPr>
        <p:txBody>
          <a:bodyPr anchor="b">
            <a:normAutofit fontScale="97500"/>
            <a:scene3d>
              <a:camera prst="orthographicFront"/>
              <a:lightRig rig="soft" dir="t"/>
            </a:scene3d>
            <a:sp3d prstMaterial="softEdge">
              <a:bevelT w="25400" h="25400"/>
            </a:sp3d>
          </a:bodyPr>
          <a:lstStyle/>
          <a:p>
            <a:pPr algn="ctr" eaLnBrk="1" fontAlgn="auto" hangingPunct="1">
              <a:spcBef>
                <a:spcPts val="0"/>
              </a:spcBef>
              <a:spcAft>
                <a:spcPts val="0"/>
              </a:spcAft>
              <a:defRPr/>
            </a:pPr>
            <a:endParaRPr lang="el-GR" sz="4400" b="1" dirty="0">
              <a:solidFill>
                <a:srgbClr val="7030A0"/>
              </a:solidFill>
              <a:effectLst>
                <a:outerShdw blurRad="38100" dist="38100" dir="2700000" algn="tl">
                  <a:srgbClr val="000000"/>
                </a:outerShdw>
              </a:effectLst>
              <a:latin typeface="Berlin Sans FB Demi" pitchFamily="34" charset="0"/>
              <a:ea typeface="+mj-ea"/>
              <a:cs typeface="Arial" charset="0"/>
            </a:endParaRPr>
          </a:p>
        </p:txBody>
      </p:sp>
      <p:sp>
        <p:nvSpPr>
          <p:cNvPr id="6" name="5 - Ορθογώνιο"/>
          <p:cNvSpPr/>
          <p:nvPr/>
        </p:nvSpPr>
        <p:spPr>
          <a:xfrm rot="21017853">
            <a:off x="1979017" y="2970217"/>
            <a:ext cx="5021528" cy="249299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spAutoFit/>
          </a:bodyPr>
          <a:lstStyle/>
          <a:p>
            <a:pPr lvl="2" algn="just" eaLnBrk="1" fontAlgn="auto" hangingPunct="1">
              <a:spcBef>
                <a:spcPts val="0"/>
              </a:spcBef>
              <a:spcAft>
                <a:spcPts val="0"/>
              </a:spcAft>
              <a:defRPr/>
            </a:pPr>
            <a:r>
              <a:rPr lang="en-US" sz="7200" b="1" dirty="0">
                <a:solidFill>
                  <a:schemeClr val="accent1">
                    <a:lumMod val="60000"/>
                    <a:lumOff val="40000"/>
                  </a:schemeClr>
                </a:solidFill>
                <a:effectLst>
                  <a:outerShdw blurRad="38100" dist="38100" dir="2700000" algn="tl">
                    <a:srgbClr val="000000"/>
                  </a:outerShdw>
                </a:effectLst>
                <a:latin typeface="Lucida Bright" panose="02040602050505020304" pitchFamily="18" charset="0"/>
                <a:cs typeface="Arial" charset="0"/>
              </a:rPr>
              <a:t>Rhodes</a:t>
            </a:r>
            <a:endParaRPr lang="el-GR" sz="7200" b="1" dirty="0">
              <a:solidFill>
                <a:schemeClr val="accent1">
                  <a:lumMod val="60000"/>
                  <a:lumOff val="40000"/>
                </a:schemeClr>
              </a:solidFill>
              <a:effectLst>
                <a:outerShdw blurRad="38100" dist="38100" dir="2700000" algn="tl">
                  <a:srgbClr val="000000"/>
                </a:outerShdw>
              </a:effectLst>
              <a:latin typeface="Century" panose="02040604050505020304" pitchFamily="18" charset="0"/>
              <a:cs typeface="Arial" charset="0"/>
            </a:endParaRPr>
          </a:p>
          <a:p>
            <a:pPr eaLnBrk="1" fontAlgn="auto" hangingPunct="1">
              <a:spcBef>
                <a:spcPts val="0"/>
              </a:spcBef>
              <a:spcAft>
                <a:spcPts val="0"/>
              </a:spcAft>
              <a:defRPr/>
            </a:pPr>
            <a:r>
              <a:rPr lang="en-US" dirty="0">
                <a:latin typeface="+mn-lt"/>
              </a:rPr>
              <a:t/>
            </a:r>
            <a:br>
              <a:rPr lang="en-US" dirty="0">
                <a:latin typeface="+mn-lt"/>
              </a:rPr>
            </a:br>
            <a:endParaRPr lang="el-GR" sz="7200" dirty="0">
              <a:solidFill>
                <a:schemeClr val="accent1">
                  <a:lumMod val="60000"/>
                  <a:lumOff val="40000"/>
                </a:schemeClr>
              </a:solidFill>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1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500"/>
                                        <p:tgtEl>
                                          <p:spTgt spid="6"/>
                                        </p:tgtEl>
                                      </p:cBhvr>
                                    </p:animEffect>
                                  </p:childTnLst>
                                </p:cTn>
                              </p:par>
                              <p:par>
                                <p:cTn id="8" presetID="53" presetClass="entr" presetSubtype="16" fill="hold" nodeType="withEffect">
                                  <p:stCondLst>
                                    <p:cond delay="500"/>
                                  </p:stCondLst>
                                  <p:childTnLst>
                                    <p:set>
                                      <p:cBhvr>
                                        <p:cTn id="9" dur="1" fill="hold">
                                          <p:stCondLst>
                                            <p:cond delay="0"/>
                                          </p:stCondLst>
                                        </p:cTn>
                                        <p:tgtEl>
                                          <p:spTgt spid="11266"/>
                                        </p:tgtEl>
                                        <p:attrNameLst>
                                          <p:attrName>style.visibility</p:attrName>
                                        </p:attrNameLst>
                                      </p:cBhvr>
                                      <p:to>
                                        <p:strVal val="visible"/>
                                      </p:to>
                                    </p:set>
                                    <p:anim calcmode="lin" valueType="num">
                                      <p:cBhvr>
                                        <p:cTn id="10" dur="1000" fill="hold"/>
                                        <p:tgtEl>
                                          <p:spTgt spid="11266"/>
                                        </p:tgtEl>
                                        <p:attrNameLst>
                                          <p:attrName>ppt_w</p:attrName>
                                        </p:attrNameLst>
                                      </p:cBhvr>
                                      <p:tavLst>
                                        <p:tav tm="0">
                                          <p:val>
                                            <p:fltVal val="0"/>
                                          </p:val>
                                        </p:tav>
                                        <p:tav tm="100000">
                                          <p:val>
                                            <p:strVal val="#ppt_w"/>
                                          </p:val>
                                        </p:tav>
                                      </p:tavLst>
                                    </p:anim>
                                    <p:anim calcmode="lin" valueType="num">
                                      <p:cBhvr>
                                        <p:cTn id="11" dur="1000" fill="hold"/>
                                        <p:tgtEl>
                                          <p:spTgt spid="11266"/>
                                        </p:tgtEl>
                                        <p:attrNameLst>
                                          <p:attrName>ppt_h</p:attrName>
                                        </p:attrNameLst>
                                      </p:cBhvr>
                                      <p:tavLst>
                                        <p:tav tm="0">
                                          <p:val>
                                            <p:fltVal val="0"/>
                                          </p:val>
                                        </p:tav>
                                        <p:tav tm="100000">
                                          <p:val>
                                            <p:strVal val="#ppt_h"/>
                                          </p:val>
                                        </p:tav>
                                      </p:tavLst>
                                    </p:anim>
                                    <p:animEffect transition="in" filter="fade">
                                      <p:cBhvr>
                                        <p:cTn id="12" dur="1000"/>
                                        <p:tgtEl>
                                          <p:spTgt spid="11266"/>
                                        </p:tgtEl>
                                      </p:cBhvr>
                                    </p:animEffect>
                                  </p:childTnLst>
                                </p:cTn>
                              </p:par>
                              <p:par>
                                <p:cTn id="13" presetID="53" presetClass="entr" presetSubtype="16" fill="hold" nodeType="withEffect">
                                  <p:stCondLst>
                                    <p:cond delay="500"/>
                                  </p:stCondLst>
                                  <p:childTnLst>
                                    <p:set>
                                      <p:cBhvr>
                                        <p:cTn id="14" dur="1" fill="hold">
                                          <p:stCondLst>
                                            <p:cond delay="0"/>
                                          </p:stCondLst>
                                        </p:cTn>
                                        <p:tgtEl>
                                          <p:spTgt spid="11267"/>
                                        </p:tgtEl>
                                        <p:attrNameLst>
                                          <p:attrName>style.visibility</p:attrName>
                                        </p:attrNameLst>
                                      </p:cBhvr>
                                      <p:to>
                                        <p:strVal val="visible"/>
                                      </p:to>
                                    </p:set>
                                    <p:anim calcmode="lin" valueType="num">
                                      <p:cBhvr>
                                        <p:cTn id="15" dur="1000" fill="hold"/>
                                        <p:tgtEl>
                                          <p:spTgt spid="11267"/>
                                        </p:tgtEl>
                                        <p:attrNameLst>
                                          <p:attrName>ppt_w</p:attrName>
                                        </p:attrNameLst>
                                      </p:cBhvr>
                                      <p:tavLst>
                                        <p:tav tm="0">
                                          <p:val>
                                            <p:fltVal val="0"/>
                                          </p:val>
                                        </p:tav>
                                        <p:tav tm="100000">
                                          <p:val>
                                            <p:strVal val="#ppt_w"/>
                                          </p:val>
                                        </p:tav>
                                      </p:tavLst>
                                    </p:anim>
                                    <p:anim calcmode="lin" valueType="num">
                                      <p:cBhvr>
                                        <p:cTn id="16" dur="1000" fill="hold"/>
                                        <p:tgtEl>
                                          <p:spTgt spid="11267"/>
                                        </p:tgtEl>
                                        <p:attrNameLst>
                                          <p:attrName>ppt_h</p:attrName>
                                        </p:attrNameLst>
                                      </p:cBhvr>
                                      <p:tavLst>
                                        <p:tav tm="0">
                                          <p:val>
                                            <p:fltVal val="0"/>
                                          </p:val>
                                        </p:tav>
                                        <p:tav tm="100000">
                                          <p:val>
                                            <p:strVal val="#ppt_h"/>
                                          </p:val>
                                        </p:tav>
                                      </p:tavLst>
                                    </p:anim>
                                    <p:animEffect transition="in" filter="fade">
                                      <p:cBhvr>
                                        <p:cTn id="17"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rcRect/>
          <a:stretch>
            <a:fillRect/>
          </a:stretch>
        </p:blipFill>
        <p:spPr bwMode="auto">
          <a:xfrm>
            <a:off x="323850" y="404813"/>
            <a:ext cx="8569325" cy="5040312"/>
          </a:xfrm>
          <a:prstGeom prst="rect">
            <a:avLst/>
          </a:prstGeom>
          <a:noFill/>
          <a:ln w="9525">
            <a:noFill/>
            <a:miter lim="800000"/>
            <a:headEnd/>
            <a:tailEnd/>
          </a:ln>
        </p:spPr>
      </p:pic>
      <p:sp>
        <p:nvSpPr>
          <p:cNvPr id="5" name="Ορθογώνιο 4"/>
          <p:cNvSpPr/>
          <p:nvPr/>
        </p:nvSpPr>
        <p:spPr>
          <a:xfrm>
            <a:off x="323850" y="5732463"/>
            <a:ext cx="8569325" cy="361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a:solidFill>
                  <a:schemeClr val="tx1"/>
                </a:solidFill>
                <a:latin typeface="Century" panose="02040604050505020304" pitchFamily="18" charset="0"/>
              </a:rPr>
              <a:t>Acropolis of </a:t>
            </a:r>
            <a:r>
              <a:rPr lang="en-US" sz="2400" b="1" i="1" dirty="0" err="1">
                <a:solidFill>
                  <a:schemeClr val="tx1"/>
                </a:solidFill>
                <a:latin typeface="Century" panose="02040604050505020304" pitchFamily="18" charset="0"/>
              </a:rPr>
              <a:t>Ialysos</a:t>
            </a:r>
            <a:r>
              <a:rPr lang="en-US" sz="2400" b="1" i="1" dirty="0">
                <a:solidFill>
                  <a:schemeClr val="tx1"/>
                </a:solidFill>
                <a:latin typeface="Century" panose="02040604050505020304" pitchFamily="18" charset="0"/>
              </a:rPr>
              <a:t> </a:t>
            </a:r>
            <a:endParaRPr lang="el-GR" sz="2400" b="1" i="1" dirty="0">
              <a:solidFill>
                <a:schemeClr val="tx1"/>
              </a:solidFill>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500"/>
                            </p:stCondLst>
                            <p:childTnLst>
                              <p:par>
                                <p:cTn id="9" presetID="2" presetClass="entr" presetSubtype="4"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288" y="692150"/>
            <a:ext cx="3240087" cy="4752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2800" b="1" dirty="0">
                <a:solidFill>
                  <a:schemeClr val="tx1"/>
                </a:solidFill>
                <a:latin typeface="Century" panose="02040604050505020304" pitchFamily="18" charset="0"/>
              </a:rPr>
              <a:t>A milestone in the history of the island was the decision of the three cities in 408 B.C. to jointly found a new powerful city at the northern tip. </a:t>
            </a:r>
            <a:endParaRPr lang="el-GR" sz="2800" b="1" dirty="0">
              <a:solidFill>
                <a:schemeClr val="tx1"/>
              </a:solidFill>
              <a:latin typeface="Century" panose="02040604050505020304" pitchFamily="18" charset="0"/>
            </a:endParaRPr>
          </a:p>
        </p:txBody>
      </p:sp>
      <p:sp>
        <p:nvSpPr>
          <p:cNvPr id="3" name="Ορθογώνιο 2"/>
          <p:cNvSpPr/>
          <p:nvPr/>
        </p:nvSpPr>
        <p:spPr>
          <a:xfrm>
            <a:off x="3924300" y="5394325"/>
            <a:ext cx="5089525" cy="3603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a:solidFill>
                  <a:schemeClr val="tx1"/>
                </a:solidFill>
                <a:latin typeface="Century" panose="02040604050505020304" pitchFamily="18" charset="0"/>
              </a:rPr>
              <a:t>Rhodes Acropolis</a:t>
            </a:r>
            <a:endParaRPr lang="el-GR" sz="2400" b="1" i="1" dirty="0">
              <a:solidFill>
                <a:schemeClr val="tx1"/>
              </a:solidFill>
              <a:latin typeface="Century" panose="02040604050505020304" pitchFamily="18" charset="0"/>
            </a:endParaRPr>
          </a:p>
        </p:txBody>
      </p:sp>
      <p:pic>
        <p:nvPicPr>
          <p:cNvPr id="8" name="Εικόνα 7"/>
          <p:cNvPicPr>
            <a:picLocks noChangeAspect="1"/>
          </p:cNvPicPr>
          <p:nvPr/>
        </p:nvPicPr>
        <p:blipFill>
          <a:blip r:embed="rId2"/>
          <a:srcRect/>
          <a:stretch>
            <a:fillRect/>
          </a:stretch>
        </p:blipFill>
        <p:spPr bwMode="auto">
          <a:xfrm>
            <a:off x="3924300" y="549275"/>
            <a:ext cx="5089525" cy="46799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2000"/>
                            </p:stCondLst>
                            <p:childTnLst>
                              <p:par>
                                <p:cTn id="14" presetID="42" presetClass="entr" presetSubtype="0"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Grp="1" noChangeAspect="1" noChangeArrowheads="1"/>
          </p:cNvPicPr>
          <p:nvPr>
            <p:ph/>
          </p:nvPr>
        </p:nvPicPr>
        <p:blipFill>
          <a:blip r:embed="rId3"/>
          <a:srcRect/>
          <a:stretch>
            <a:fillRect/>
          </a:stretch>
        </p:blipFill>
        <p:spPr>
          <a:xfrm>
            <a:off x="179388" y="765175"/>
            <a:ext cx="4079875" cy="5616575"/>
          </a:xfrm>
        </p:spPr>
      </p:pic>
      <p:sp>
        <p:nvSpPr>
          <p:cNvPr id="137220" name="_s1032"/>
          <p:cNvSpPr>
            <a:spLocks noChangeArrowheads="1"/>
          </p:cNvSpPr>
          <p:nvPr/>
        </p:nvSpPr>
        <p:spPr bwMode="auto">
          <a:xfrm>
            <a:off x="6350" y="115888"/>
            <a:ext cx="4079875" cy="431800"/>
          </a:xfrm>
          <a:prstGeom prst="roundRect">
            <a:avLst>
              <a:gd name="adj" fmla="val 16667"/>
            </a:avLst>
          </a:prstGeom>
          <a:noFill/>
          <a:ln w="38100">
            <a:noFill/>
            <a:round/>
            <a:headEnd/>
            <a:tailEnd/>
          </a:ln>
        </p:spPr>
        <p:txBody>
          <a:bodyPr wrap="none" anchor="ctr"/>
          <a:lstStyle/>
          <a:p>
            <a:pPr algn="ctr" eaLnBrk="1" fontAlgn="auto" hangingPunct="1">
              <a:spcBef>
                <a:spcPts val="0"/>
              </a:spcBef>
              <a:spcAft>
                <a:spcPts val="0"/>
              </a:spcAft>
              <a:defRPr/>
            </a:pPr>
            <a:r>
              <a:rPr lang="en-US" sz="3200" b="1" dirty="0">
                <a:solidFill>
                  <a:schemeClr val="accent1">
                    <a:lumMod val="75000"/>
                  </a:schemeClr>
                </a:solidFill>
                <a:effectLst>
                  <a:outerShdw blurRad="38100" dist="38100" dir="2700000" algn="tl">
                    <a:srgbClr val="000000"/>
                  </a:outerShdw>
                </a:effectLst>
                <a:latin typeface="Century" panose="02040604050505020304" pitchFamily="18" charset="0"/>
              </a:rPr>
              <a:t>Colossus of Rhodes</a:t>
            </a:r>
            <a:endParaRPr lang="el-GR" sz="3200" b="1" dirty="0">
              <a:solidFill>
                <a:schemeClr val="accent1">
                  <a:lumMod val="75000"/>
                </a:schemeClr>
              </a:solidFill>
              <a:effectLst>
                <a:outerShdw blurRad="38100" dist="38100" dir="2700000" algn="tl">
                  <a:srgbClr val="000000"/>
                </a:outerShdw>
              </a:effectLst>
              <a:latin typeface="Century" panose="02040604050505020304" pitchFamily="18" charset="0"/>
            </a:endParaRPr>
          </a:p>
        </p:txBody>
      </p:sp>
      <p:sp>
        <p:nvSpPr>
          <p:cNvPr id="7" name="Ορθογώνιο 6"/>
          <p:cNvSpPr/>
          <p:nvPr/>
        </p:nvSpPr>
        <p:spPr>
          <a:xfrm>
            <a:off x="4427538" y="692150"/>
            <a:ext cx="4356100" cy="5643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After the successfully repelling the siege led by Demetrius the Conqueror (302 BC), the </a:t>
            </a:r>
            <a:r>
              <a:rPr lang="en-US" sz="2000" b="1" dirty="0" err="1">
                <a:solidFill>
                  <a:schemeClr val="tx1"/>
                </a:solidFill>
                <a:effectLst>
                  <a:outerShdw blurRad="38100" dist="38100" dir="2700000" algn="tl">
                    <a:srgbClr val="000000">
                      <a:alpha val="43137"/>
                    </a:srgbClr>
                  </a:outerShdw>
                </a:effectLst>
                <a:latin typeface="Century" panose="02040604050505020304" pitchFamily="18" charset="0"/>
              </a:rPr>
              <a:t>Rhodians</a:t>
            </a: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 commissioned the construction of the Colossus, one of the seven wonders of the ancient world, to sculptor Harris. </a:t>
            </a:r>
            <a:endParaRPr lang="el-GR" sz="2000" b="1" dirty="0">
              <a:solidFill>
                <a:schemeClr val="tx1"/>
              </a:solidFill>
              <a:effectLst>
                <a:outerShdw blurRad="38100" dist="38100" dir="2700000" algn="tl">
                  <a:srgbClr val="000000">
                    <a:alpha val="43137"/>
                  </a:srgbClr>
                </a:outerShdw>
              </a:effectLst>
              <a:latin typeface="Century" panose="02040604050505020304" pitchFamily="18" charset="0"/>
            </a:endParaRPr>
          </a:p>
          <a:p>
            <a:pP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The Colossus of Rhodes is usually shown in this way. </a:t>
            </a:r>
          </a:p>
          <a:p>
            <a:pP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For structural reasons, however, it is very unlikely that a statue 31-32 </a:t>
            </a:r>
            <a:r>
              <a:rPr lang="en-US" sz="2000" b="1" dirty="0" err="1">
                <a:solidFill>
                  <a:schemeClr val="tx1"/>
                </a:solidFill>
                <a:effectLst>
                  <a:outerShdw blurRad="38100" dist="38100" dir="2700000" algn="tl">
                    <a:srgbClr val="000000">
                      <a:alpha val="43137"/>
                    </a:srgbClr>
                  </a:outerShdw>
                </a:effectLst>
                <a:latin typeface="Century" panose="02040604050505020304" pitchFamily="18" charset="0"/>
              </a:rPr>
              <a:t>metres</a:t>
            </a: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 high, with its feet astride the entrance of the </a:t>
            </a:r>
            <a:r>
              <a:rPr lang="en-US" sz="2000" b="1" dirty="0" err="1">
                <a:solidFill>
                  <a:schemeClr val="tx1"/>
                </a:solidFill>
                <a:effectLst>
                  <a:outerShdw blurRad="38100" dist="38100" dir="2700000" algn="tl">
                    <a:srgbClr val="000000">
                      <a:alpha val="43137"/>
                    </a:srgbClr>
                  </a:outerShdw>
                </a:effectLst>
                <a:latin typeface="Century" panose="02040604050505020304" pitchFamily="18" charset="0"/>
              </a:rPr>
              <a:t>harbour</a:t>
            </a: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 could have remained standing without further support. </a:t>
            </a:r>
          </a:p>
          <a:p>
            <a:pP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The Colossus of Rhodes eventually collapsed in an earthquake. </a:t>
            </a:r>
          </a:p>
          <a:p>
            <a:pPr eaLnBrk="1" fontAlgn="auto" hangingPunct="1">
              <a:spcBef>
                <a:spcPts val="0"/>
              </a:spcBef>
              <a:spcAft>
                <a:spcPts val="0"/>
              </a:spcAft>
              <a:defRPr/>
            </a:pPr>
            <a:endParaRPr lang="el-GR" sz="2000" b="1" dirty="0">
              <a:solidFill>
                <a:schemeClr val="tx1"/>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500"/>
                                  </p:stCondLst>
                                  <p:childTnLst>
                                    <p:set>
                                      <p:cBhvr>
                                        <p:cTn id="6" dur="1" fill="hold">
                                          <p:stCondLst>
                                            <p:cond delay="0"/>
                                          </p:stCondLst>
                                        </p:cTn>
                                        <p:tgtEl>
                                          <p:spTgt spid="26626"/>
                                        </p:tgtEl>
                                        <p:attrNameLst>
                                          <p:attrName>style.visibility</p:attrName>
                                        </p:attrNameLst>
                                      </p:cBhvr>
                                      <p:to>
                                        <p:strVal val="visible"/>
                                      </p:to>
                                    </p:set>
                                    <p:animEffect transition="in" filter="wipe(down)">
                                      <p:cBhvr>
                                        <p:cTn id="7" dur="1500"/>
                                        <p:tgtEl>
                                          <p:spTgt spid="2662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7220"/>
                                        </p:tgtEl>
                                        <p:attrNameLst>
                                          <p:attrName>style.visibility</p:attrName>
                                        </p:attrNameLst>
                                      </p:cBhvr>
                                      <p:to>
                                        <p:strVal val="visible"/>
                                      </p:to>
                                    </p:set>
                                    <p:animEffect transition="in" filter="fade">
                                      <p:cBhvr>
                                        <p:cTn id="10" dur="1000"/>
                                        <p:tgtEl>
                                          <p:spTgt spid="137220"/>
                                        </p:tgtEl>
                                      </p:cBhvr>
                                    </p:animEffect>
                                    <p:anim calcmode="lin" valueType="num">
                                      <p:cBhvr>
                                        <p:cTn id="11" dur="1000" fill="hold"/>
                                        <p:tgtEl>
                                          <p:spTgt spid="137220"/>
                                        </p:tgtEl>
                                        <p:attrNameLst>
                                          <p:attrName>ppt_x</p:attrName>
                                        </p:attrNameLst>
                                      </p:cBhvr>
                                      <p:tavLst>
                                        <p:tav tm="0">
                                          <p:val>
                                            <p:strVal val="#ppt_x"/>
                                          </p:val>
                                        </p:tav>
                                        <p:tav tm="100000">
                                          <p:val>
                                            <p:strVal val="#ppt_x"/>
                                          </p:val>
                                        </p:tav>
                                      </p:tavLst>
                                    </p:anim>
                                    <p:anim calcmode="lin" valueType="num">
                                      <p:cBhvr>
                                        <p:cTn id="12" dur="1000" fill="hold"/>
                                        <p:tgtEl>
                                          <p:spTgt spid="137220"/>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42" presetClass="entr" presetSubtype="0" fill="hold" grpId="0" nodeType="after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Εικόνα 2"/>
          <p:cNvPicPr>
            <a:picLocks noChangeAspect="1"/>
          </p:cNvPicPr>
          <p:nvPr/>
        </p:nvPicPr>
        <p:blipFill>
          <a:blip r:embed="rId2"/>
          <a:srcRect/>
          <a:stretch>
            <a:fillRect/>
          </a:stretch>
        </p:blipFill>
        <p:spPr bwMode="auto">
          <a:xfrm>
            <a:off x="762000" y="404813"/>
            <a:ext cx="7770813" cy="4762500"/>
          </a:xfrm>
          <a:prstGeom prst="rect">
            <a:avLst/>
          </a:prstGeom>
          <a:noFill/>
          <a:ln w="9525">
            <a:noFill/>
            <a:miter lim="800000"/>
            <a:headEnd/>
            <a:tailEnd/>
          </a:ln>
        </p:spPr>
      </p:pic>
      <p:sp>
        <p:nvSpPr>
          <p:cNvPr id="6" name="TextBox 5"/>
          <p:cNvSpPr txBox="1"/>
          <p:nvPr/>
        </p:nvSpPr>
        <p:spPr>
          <a:xfrm>
            <a:off x="611188" y="5445125"/>
            <a:ext cx="7770812" cy="831850"/>
          </a:xfrm>
          <a:prstGeom prst="rect">
            <a:avLst/>
          </a:prstGeom>
          <a:noFill/>
        </p:spPr>
        <p:txBody>
          <a:bodyPr>
            <a:spAutoFit/>
          </a:bodyPr>
          <a:lstStyle/>
          <a:p>
            <a:pPr eaLnBrk="1" fontAlgn="auto" hangingPunct="1">
              <a:spcBef>
                <a:spcPts val="0"/>
              </a:spcBef>
              <a:spcAft>
                <a:spcPts val="0"/>
              </a:spcAft>
              <a:defRPr/>
            </a:pPr>
            <a:r>
              <a:rPr lang="en-US" sz="2400" b="1" i="1" dirty="0">
                <a:latin typeface="+mn-lt"/>
              </a:rPr>
              <a:t>Parts of Colossus lie on the ground after the earthquake, engravin</a:t>
            </a:r>
            <a:r>
              <a:rPr lang="en-US" sz="2400" b="1" i="1" dirty="0">
                <a:effectLst>
                  <a:outerShdw blurRad="38100" dist="38100" dir="2700000" algn="tl">
                    <a:srgbClr val="000000">
                      <a:alpha val="43137"/>
                    </a:srgbClr>
                  </a:outerShdw>
                </a:effectLst>
                <a:latin typeface="+mn-lt"/>
              </a:rPr>
              <a:t>g</a:t>
            </a:r>
            <a:endParaRPr lang="el-GR" sz="2400" b="1" i="1" dirty="0">
              <a:effectLst>
                <a:outerShdw blurRad="38100" dist="38100" dir="2700000" algn="tl">
                  <a:srgbClr val="000000">
                    <a:alpha val="43137"/>
                  </a:srgbClr>
                </a:outerShdw>
              </a:effectLst>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750"/>
                                        <p:tgtEl>
                                          <p:spTgt spid="26626"/>
                                        </p:tgtEl>
                                      </p:cBhvr>
                                    </p:animEffect>
                                    <p:anim calcmode="lin" valueType="num">
                                      <p:cBhvr>
                                        <p:cTn id="8" dur="750" fill="hold"/>
                                        <p:tgtEl>
                                          <p:spTgt spid="26626"/>
                                        </p:tgtEl>
                                        <p:attrNameLst>
                                          <p:attrName>ppt_x</p:attrName>
                                        </p:attrNameLst>
                                      </p:cBhvr>
                                      <p:tavLst>
                                        <p:tav tm="0">
                                          <p:val>
                                            <p:strVal val="#ppt_x"/>
                                          </p:val>
                                        </p:tav>
                                        <p:tav tm="100000">
                                          <p:val>
                                            <p:strVal val="#ppt_x"/>
                                          </p:val>
                                        </p:tav>
                                      </p:tavLst>
                                    </p:anim>
                                    <p:anim calcmode="lin" valueType="num">
                                      <p:cBhvr>
                                        <p:cTn id="9" dur="750" fill="hold"/>
                                        <p:tgtEl>
                                          <p:spTgt spid="266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46" name="Text Box 18"/>
          <p:cNvSpPr txBox="1">
            <a:spLocks noChangeArrowheads="1"/>
          </p:cNvSpPr>
          <p:nvPr/>
        </p:nvSpPr>
        <p:spPr bwMode="auto">
          <a:xfrm>
            <a:off x="4402138" y="2781300"/>
            <a:ext cx="4246562" cy="2676525"/>
          </a:xfrm>
          <a:prstGeom prst="rect">
            <a:avLst/>
          </a:prstGeom>
          <a:noFill/>
          <a:ln w="38100" algn="ctr">
            <a:noFill/>
            <a:miter lim="800000"/>
            <a:headEnd/>
            <a:tailEnd/>
          </a:ln>
        </p:spPr>
        <p:txBody>
          <a:bodyPr>
            <a:spAutoFit/>
          </a:bodyPr>
          <a:lstStyle/>
          <a:p>
            <a:pPr eaLnBrk="1" fontAlgn="auto" hangingPunct="1">
              <a:spcBef>
                <a:spcPct val="50000"/>
              </a:spcBef>
              <a:spcAft>
                <a:spcPts val="0"/>
              </a:spcAft>
              <a:defRPr/>
            </a:pPr>
            <a:r>
              <a:rPr lang="en-GB" sz="2400" b="1" dirty="0">
                <a:effectLst>
                  <a:outerShdw blurRad="38100" dist="38100" dir="2700000" algn="tl">
                    <a:srgbClr val="000000">
                      <a:alpha val="43137"/>
                    </a:srgbClr>
                  </a:outerShdw>
                </a:effectLst>
                <a:latin typeface="Century" panose="02040604050505020304" pitchFamily="18" charset="0"/>
                <a:cs typeface="Arial" charset="0"/>
              </a:rPr>
              <a:t>The Winged Victory of Samothrace (today in the Louvre Museum, Paris), was the creation of three </a:t>
            </a:r>
            <a:r>
              <a:rPr lang="en-GB" sz="2400" b="1" dirty="0" err="1">
                <a:effectLst>
                  <a:outerShdw blurRad="38100" dist="38100" dir="2700000" algn="tl">
                    <a:srgbClr val="000000">
                      <a:alpha val="43137"/>
                    </a:srgbClr>
                  </a:outerShdw>
                </a:effectLst>
                <a:latin typeface="Century" panose="02040604050505020304" pitchFamily="18" charset="0"/>
                <a:cs typeface="Arial" charset="0"/>
              </a:rPr>
              <a:t>Rhodian</a:t>
            </a:r>
            <a:r>
              <a:rPr lang="en-GB" sz="2400" b="1" dirty="0">
                <a:effectLst>
                  <a:outerShdw blurRad="38100" dist="38100" dir="2700000" algn="tl">
                    <a:srgbClr val="000000">
                      <a:alpha val="43137"/>
                    </a:srgbClr>
                  </a:outerShdw>
                </a:effectLst>
                <a:latin typeface="Century" panose="02040604050505020304" pitchFamily="18" charset="0"/>
                <a:cs typeface="Arial" charset="0"/>
              </a:rPr>
              <a:t> sculptors: </a:t>
            </a:r>
            <a:r>
              <a:rPr lang="en-GB" sz="2400" b="1" dirty="0" err="1">
                <a:effectLst>
                  <a:outerShdw blurRad="38100" dist="38100" dir="2700000" algn="tl">
                    <a:srgbClr val="000000">
                      <a:alpha val="43137"/>
                    </a:srgbClr>
                  </a:outerShdw>
                </a:effectLst>
                <a:latin typeface="Century" panose="02040604050505020304" pitchFamily="18" charset="0"/>
                <a:cs typeface="Arial" charset="0"/>
              </a:rPr>
              <a:t>Agesandros</a:t>
            </a:r>
            <a:r>
              <a:rPr lang="en-GB" sz="2400" b="1" dirty="0">
                <a:effectLst>
                  <a:outerShdw blurRad="38100" dist="38100" dir="2700000" algn="tl">
                    <a:srgbClr val="000000">
                      <a:alpha val="43137"/>
                    </a:srgbClr>
                  </a:outerShdw>
                </a:effectLst>
                <a:latin typeface="Century" panose="02040604050505020304" pitchFamily="18" charset="0"/>
                <a:cs typeface="Arial" charset="0"/>
              </a:rPr>
              <a:t>, </a:t>
            </a:r>
            <a:r>
              <a:rPr lang="en-GB" sz="2400" b="1" dirty="0" err="1">
                <a:effectLst>
                  <a:outerShdw blurRad="38100" dist="38100" dir="2700000" algn="tl">
                    <a:srgbClr val="000000">
                      <a:alpha val="43137"/>
                    </a:srgbClr>
                  </a:outerShdw>
                </a:effectLst>
                <a:latin typeface="Century" panose="02040604050505020304" pitchFamily="18" charset="0"/>
                <a:cs typeface="Arial" charset="0"/>
              </a:rPr>
              <a:t>Polydoros</a:t>
            </a:r>
            <a:r>
              <a:rPr lang="en-GB" sz="2400" b="1" dirty="0">
                <a:effectLst>
                  <a:outerShdw blurRad="38100" dist="38100" dir="2700000" algn="tl">
                    <a:srgbClr val="000000">
                      <a:alpha val="43137"/>
                    </a:srgbClr>
                  </a:outerShdw>
                </a:effectLst>
                <a:latin typeface="Century" panose="02040604050505020304" pitchFamily="18" charset="0"/>
                <a:cs typeface="Arial" charset="0"/>
              </a:rPr>
              <a:t> and </a:t>
            </a:r>
            <a:r>
              <a:rPr lang="en-GB" sz="2400" b="1" dirty="0" err="1">
                <a:effectLst>
                  <a:outerShdw blurRad="38100" dist="38100" dir="2700000" algn="tl">
                    <a:srgbClr val="000000">
                      <a:alpha val="43137"/>
                    </a:srgbClr>
                  </a:outerShdw>
                </a:effectLst>
                <a:latin typeface="Century" panose="02040604050505020304" pitchFamily="18" charset="0"/>
                <a:cs typeface="Arial" charset="0"/>
              </a:rPr>
              <a:t>Athenodoros</a:t>
            </a:r>
            <a:endParaRPr lang="el-GR" sz="2400" b="1" dirty="0">
              <a:effectLst>
                <a:outerShdw blurRad="38100" dist="38100" dir="2700000" algn="tl">
                  <a:srgbClr val="000000">
                    <a:alpha val="43137"/>
                  </a:srgbClr>
                </a:outerShdw>
              </a:effectLst>
              <a:latin typeface="Century" panose="02040604050505020304" pitchFamily="18" charset="0"/>
              <a:cs typeface="Arial" charset="0"/>
            </a:endParaRPr>
          </a:p>
        </p:txBody>
      </p:sp>
      <p:sp>
        <p:nvSpPr>
          <p:cNvPr id="48147" name="Text Box 19"/>
          <p:cNvSpPr txBox="1">
            <a:spLocks noChangeArrowheads="1"/>
          </p:cNvSpPr>
          <p:nvPr/>
        </p:nvSpPr>
        <p:spPr bwMode="auto">
          <a:xfrm>
            <a:off x="4389438" y="457200"/>
            <a:ext cx="4246562" cy="2309813"/>
          </a:xfrm>
          <a:prstGeom prst="rect">
            <a:avLst/>
          </a:prstGeom>
          <a:noFill/>
          <a:ln>
            <a:noFill/>
            <a:headEnd/>
            <a:tailEnd/>
          </a:ln>
        </p:spPr>
        <p:style>
          <a:lnRef idx="2">
            <a:schemeClr val="dk1"/>
          </a:lnRef>
          <a:fillRef idx="1">
            <a:schemeClr val="lt1"/>
          </a:fillRef>
          <a:effectRef idx="0">
            <a:schemeClr val="dk1"/>
          </a:effectRef>
          <a:fontRef idx="minor">
            <a:schemeClr val="dk1"/>
          </a:fontRef>
        </p:style>
        <p:txBody>
          <a:bodyPr>
            <a:spAutoFit/>
          </a:bodyPr>
          <a:lstStyle/>
          <a:p>
            <a:pPr eaLnBrk="1" fontAlgn="auto" hangingPunct="1">
              <a:spcBef>
                <a:spcPct val="50000"/>
              </a:spcBef>
              <a:spcAft>
                <a:spcPts val="0"/>
              </a:spcAft>
              <a:defRPr/>
            </a:pPr>
            <a:r>
              <a:rPr lang="en-GB" sz="2400" b="1" dirty="0">
                <a:solidFill>
                  <a:schemeClr val="tx1"/>
                </a:solidFill>
                <a:effectLst>
                  <a:outerShdw blurRad="38100" dist="38100" dir="2700000" algn="tl">
                    <a:srgbClr val="000000">
                      <a:alpha val="43137"/>
                    </a:srgbClr>
                  </a:outerShdw>
                </a:effectLst>
                <a:latin typeface="Century" panose="02040604050505020304" pitchFamily="18" charset="0"/>
              </a:rPr>
              <a:t>By 42 BC Rhodes had entered a period of decline, and it was easily captured by the Roma</a:t>
            </a:r>
            <a:r>
              <a:rPr lang="en-US" sz="2400" b="1" dirty="0">
                <a:solidFill>
                  <a:schemeClr val="tx1"/>
                </a:solidFill>
                <a:effectLst>
                  <a:outerShdw blurRad="38100" dist="38100" dir="2700000" algn="tl">
                    <a:srgbClr val="000000">
                      <a:alpha val="43137"/>
                    </a:srgbClr>
                  </a:outerShdw>
                </a:effectLst>
                <a:latin typeface="Century" panose="02040604050505020304" pitchFamily="18" charset="0"/>
              </a:rPr>
              <a:t>ns,</a:t>
            </a:r>
            <a:r>
              <a:rPr lang="en-GB" sz="2400" b="1" dirty="0">
                <a:solidFill>
                  <a:schemeClr val="tx1"/>
                </a:solidFill>
                <a:effectLst>
                  <a:outerShdw blurRad="38100" dist="38100" dir="2700000" algn="tl">
                    <a:srgbClr val="000000">
                      <a:alpha val="43137"/>
                    </a:srgbClr>
                  </a:outerShdw>
                </a:effectLst>
                <a:latin typeface="Century" panose="02040604050505020304" pitchFamily="18" charset="0"/>
              </a:rPr>
              <a:t> who carried off many of its statues and other art treasures</a:t>
            </a:r>
            <a:r>
              <a:rPr lang="en-US" sz="2400" b="1" dirty="0">
                <a:solidFill>
                  <a:schemeClr val="tx1"/>
                </a:solidFill>
                <a:effectLst>
                  <a:outerShdw blurRad="38100" dist="38100" dir="2700000" algn="tl">
                    <a:srgbClr val="000000">
                      <a:alpha val="43137"/>
                    </a:srgbClr>
                  </a:outerShdw>
                </a:effectLst>
                <a:latin typeface="Century" panose="02040604050505020304" pitchFamily="18" charset="0"/>
              </a:rPr>
              <a:t>.</a:t>
            </a:r>
          </a:p>
        </p:txBody>
      </p:sp>
      <p:pic>
        <p:nvPicPr>
          <p:cNvPr id="2" name="Εικόνα 1"/>
          <p:cNvPicPr>
            <a:picLocks noChangeAspect="1"/>
          </p:cNvPicPr>
          <p:nvPr/>
        </p:nvPicPr>
        <p:blipFill>
          <a:blip r:embed="rId4"/>
          <a:srcRect/>
          <a:stretch>
            <a:fillRect/>
          </a:stretch>
        </p:blipFill>
        <p:spPr bwMode="auto">
          <a:xfrm>
            <a:off x="250825" y="549275"/>
            <a:ext cx="3671888" cy="5627688"/>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42" presetClass="entr" presetSubtype="0" fill="hold" grpId="0" nodeType="withEffect">
                                  <p:stCondLst>
                                    <p:cond delay="1500"/>
                                  </p:stCondLst>
                                  <p:childTnLst>
                                    <p:set>
                                      <p:cBhvr>
                                        <p:cTn id="11" dur="1" fill="hold">
                                          <p:stCondLst>
                                            <p:cond delay="0"/>
                                          </p:stCondLst>
                                        </p:cTn>
                                        <p:tgtEl>
                                          <p:spTgt spid="48147"/>
                                        </p:tgtEl>
                                        <p:attrNameLst>
                                          <p:attrName>style.visibility</p:attrName>
                                        </p:attrNameLst>
                                      </p:cBhvr>
                                      <p:to>
                                        <p:strVal val="visible"/>
                                      </p:to>
                                    </p:set>
                                    <p:animEffect transition="in" filter="fade">
                                      <p:cBhvr>
                                        <p:cTn id="12" dur="1000"/>
                                        <p:tgtEl>
                                          <p:spTgt spid="48147"/>
                                        </p:tgtEl>
                                      </p:cBhvr>
                                    </p:animEffect>
                                    <p:anim calcmode="lin" valueType="num">
                                      <p:cBhvr>
                                        <p:cTn id="13" dur="1000" fill="hold"/>
                                        <p:tgtEl>
                                          <p:spTgt spid="48147"/>
                                        </p:tgtEl>
                                        <p:attrNameLst>
                                          <p:attrName>ppt_x</p:attrName>
                                        </p:attrNameLst>
                                      </p:cBhvr>
                                      <p:tavLst>
                                        <p:tav tm="0">
                                          <p:val>
                                            <p:strVal val="#ppt_x"/>
                                          </p:val>
                                        </p:tav>
                                        <p:tav tm="100000">
                                          <p:val>
                                            <p:strVal val="#ppt_x"/>
                                          </p:val>
                                        </p:tav>
                                      </p:tavLst>
                                    </p:anim>
                                    <p:anim calcmode="lin" valueType="num">
                                      <p:cBhvr>
                                        <p:cTn id="14" dur="1000" fill="hold"/>
                                        <p:tgtEl>
                                          <p:spTgt spid="4814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500"/>
                                  </p:stCondLst>
                                  <p:childTnLst>
                                    <p:set>
                                      <p:cBhvr>
                                        <p:cTn id="16" dur="1" fill="hold">
                                          <p:stCondLst>
                                            <p:cond delay="0"/>
                                          </p:stCondLst>
                                        </p:cTn>
                                        <p:tgtEl>
                                          <p:spTgt spid="48146"/>
                                        </p:tgtEl>
                                        <p:attrNameLst>
                                          <p:attrName>style.visibility</p:attrName>
                                        </p:attrNameLst>
                                      </p:cBhvr>
                                      <p:to>
                                        <p:strVal val="visible"/>
                                      </p:to>
                                    </p:set>
                                    <p:animEffect transition="in" filter="fade">
                                      <p:cBhvr>
                                        <p:cTn id="17" dur="1000"/>
                                        <p:tgtEl>
                                          <p:spTgt spid="48146"/>
                                        </p:tgtEl>
                                      </p:cBhvr>
                                    </p:animEffect>
                                    <p:anim calcmode="lin" valueType="num">
                                      <p:cBhvr>
                                        <p:cTn id="18" dur="1000" fill="hold"/>
                                        <p:tgtEl>
                                          <p:spTgt spid="48146"/>
                                        </p:tgtEl>
                                        <p:attrNameLst>
                                          <p:attrName>ppt_x</p:attrName>
                                        </p:attrNameLst>
                                      </p:cBhvr>
                                      <p:tavLst>
                                        <p:tav tm="0">
                                          <p:val>
                                            <p:strVal val="#ppt_x"/>
                                          </p:val>
                                        </p:tav>
                                        <p:tav tm="100000">
                                          <p:val>
                                            <p:strVal val="#ppt_x"/>
                                          </p:val>
                                        </p:tav>
                                      </p:tavLst>
                                    </p:anim>
                                    <p:anim calcmode="lin" valueType="num">
                                      <p:cBhvr>
                                        <p:cTn id="19" dur="1000" fill="hold"/>
                                        <p:tgtEl>
                                          <p:spTgt spid="48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6" grpId="0"/>
      <p:bldP spid="481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508625" y="1412875"/>
            <a:ext cx="3427413" cy="3579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l-GR" sz="2800" b="1" dirty="0">
              <a:solidFill>
                <a:schemeClr val="accent1">
                  <a:lumMod val="75000"/>
                </a:schemeClr>
              </a:solidFill>
              <a:effectLst>
                <a:outerShdw blurRad="38100" dist="38100" dir="2700000" algn="tl">
                  <a:srgbClr val="000000">
                    <a:alpha val="43137"/>
                  </a:srgbClr>
                </a:outerShdw>
              </a:effectLst>
              <a:latin typeface="Century" panose="02040604050505020304" pitchFamily="18" charset="0"/>
            </a:endParaRPr>
          </a:p>
          <a:p>
            <a:pPr algn="ctr" eaLnBrk="1" fontAlgn="auto" hangingPunct="1">
              <a:spcBef>
                <a:spcPts val="0"/>
              </a:spcBef>
              <a:spcAft>
                <a:spcPts val="0"/>
              </a:spcAft>
              <a:defRPr/>
            </a:pPr>
            <a:endParaRPr lang="el-GR" sz="2800" b="1" dirty="0">
              <a:solidFill>
                <a:schemeClr val="tx1"/>
              </a:solidFill>
              <a:effectLst>
                <a:outerShdw blurRad="38100" dist="38100" dir="2700000" algn="tl">
                  <a:srgbClr val="000000">
                    <a:alpha val="43137"/>
                  </a:srgbClr>
                </a:outerShdw>
              </a:effectLst>
              <a:latin typeface="Century" panose="02040604050505020304" pitchFamily="18" charset="0"/>
            </a:endParaRPr>
          </a:p>
          <a:p>
            <a:pPr eaLnBrk="1" fontAlgn="auto" hangingPunct="1">
              <a:spcBef>
                <a:spcPts val="0"/>
              </a:spcBef>
              <a:spcAft>
                <a:spcPts val="0"/>
              </a:spcAft>
              <a:defRPr/>
            </a:pPr>
            <a:r>
              <a:rPr lang="en-US" sz="2800" b="1" dirty="0">
                <a:solidFill>
                  <a:schemeClr val="tx1"/>
                </a:solidFill>
                <a:effectLst>
                  <a:outerShdw blurRad="38100" dist="38100" dir="2700000" algn="tl">
                    <a:srgbClr val="000000">
                      <a:alpha val="43137"/>
                    </a:srgbClr>
                  </a:outerShdw>
                </a:effectLst>
                <a:latin typeface="Century" panose="02040604050505020304" pitchFamily="18" charset="0"/>
              </a:rPr>
              <a:t>KNIGHTS</a:t>
            </a:r>
            <a:endParaRPr lang="el-GR" sz="2800" b="1" dirty="0">
              <a:solidFill>
                <a:schemeClr val="tx1"/>
              </a:solidFill>
              <a:effectLst>
                <a:outerShdw blurRad="38100" dist="38100" dir="2700000" algn="tl">
                  <a:srgbClr val="000000">
                    <a:alpha val="43137"/>
                  </a:srgbClr>
                </a:outerShdw>
              </a:effectLst>
              <a:latin typeface="Century" panose="02040604050505020304" pitchFamily="18" charset="0"/>
            </a:endParaRPr>
          </a:p>
          <a:p>
            <a:pPr algn="ctr" eaLnBrk="1" fontAlgn="auto" hangingPunct="1">
              <a:spcBef>
                <a:spcPts val="0"/>
              </a:spcBef>
              <a:spcAft>
                <a:spcPts val="0"/>
              </a:spcAft>
              <a:defRPr/>
            </a:pPr>
            <a:endParaRPr lang="en-US" sz="2800" b="1" dirty="0">
              <a:solidFill>
                <a:srgbClr val="FFC000"/>
              </a:solidFill>
              <a:effectLst>
                <a:outerShdw blurRad="38100" dist="38100" dir="2700000" algn="tl">
                  <a:srgbClr val="000000">
                    <a:alpha val="43137"/>
                  </a:srgbClr>
                </a:outerShdw>
              </a:effectLst>
              <a:latin typeface="Century" panose="02040604050505020304" pitchFamily="18" charset="0"/>
            </a:endParaRPr>
          </a:p>
          <a:p>
            <a:pPr eaLnBrk="1" fontAlgn="auto" hangingPunct="1">
              <a:spcBef>
                <a:spcPts val="0"/>
              </a:spcBef>
              <a:spcAft>
                <a:spcPts val="0"/>
              </a:spcAft>
              <a:defRPr/>
            </a:pP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In 1309 AD, Rhodes fell into the hands of the Knights of the Order of St. John of Jerusalem. The “renaissance“ of Rhodes in every sector, from trade to arts and letters, lasted about 200 years. The early Byzantine "Castle" was named “</a:t>
            </a:r>
            <a:r>
              <a:rPr lang="en-US" sz="2000" b="1" dirty="0" err="1">
                <a:solidFill>
                  <a:schemeClr val="tx1"/>
                </a:solidFill>
                <a:effectLst>
                  <a:outerShdw blurRad="38100" dist="38100" dir="2700000" algn="tl">
                    <a:srgbClr val="000000">
                      <a:alpha val="43137"/>
                    </a:srgbClr>
                  </a:outerShdw>
                </a:effectLst>
                <a:latin typeface="Century" panose="02040604050505020304" pitchFamily="18" charset="0"/>
              </a:rPr>
              <a:t>Collachio</a:t>
            </a: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 (</a:t>
            </a:r>
            <a:r>
              <a:rPr lang="en-US" sz="2000" b="1" dirty="0" err="1">
                <a:solidFill>
                  <a:schemeClr val="tx1"/>
                </a:solidFill>
                <a:effectLst>
                  <a:outerShdw blurRad="38100" dist="38100" dir="2700000" algn="tl">
                    <a:srgbClr val="000000">
                      <a:alpha val="43137"/>
                    </a:srgbClr>
                  </a:outerShdw>
                </a:effectLst>
                <a:latin typeface="Century" panose="02040604050505020304" pitchFamily="18" charset="0"/>
              </a:rPr>
              <a:t>Collachium</a:t>
            </a: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 and included the Palace of the Grand Magister, St. </a:t>
            </a:r>
            <a:r>
              <a:rPr lang="en-US" sz="2000" b="1" dirty="0" err="1">
                <a:solidFill>
                  <a:schemeClr val="tx1"/>
                </a:solidFill>
                <a:effectLst>
                  <a:outerShdw blurRad="38100" dist="38100" dir="2700000" algn="tl">
                    <a:srgbClr val="000000">
                      <a:alpha val="43137"/>
                    </a:srgbClr>
                  </a:outerShdw>
                </a:effectLst>
                <a:latin typeface="Century" panose="02040604050505020304" pitchFamily="18" charset="0"/>
              </a:rPr>
              <a:t>Johnn's</a:t>
            </a:r>
            <a:r>
              <a:rPr lang="en-US" sz="2000" b="1" dirty="0">
                <a:solidFill>
                  <a:schemeClr val="tx1"/>
                </a:solidFill>
                <a:effectLst>
                  <a:outerShdw blurRad="38100" dist="38100" dir="2700000" algn="tl">
                    <a:srgbClr val="000000">
                      <a:alpha val="43137"/>
                    </a:srgbClr>
                  </a:outerShdw>
                </a:effectLst>
                <a:latin typeface="Century" panose="02040604050505020304" pitchFamily="18" charset="0"/>
              </a:rPr>
              <a:t> church, the “Inns of the Tongues” of the Knights, the Hospital and the Arsenal.</a:t>
            </a:r>
            <a:endParaRPr lang="el-GR" sz="2000" b="1" dirty="0">
              <a:solidFill>
                <a:schemeClr val="tx1"/>
              </a:solidFill>
              <a:effectLst>
                <a:outerShdw blurRad="38100" dist="38100" dir="2700000" algn="tl">
                  <a:srgbClr val="000000">
                    <a:alpha val="43137"/>
                  </a:srgbClr>
                </a:outerShdw>
              </a:effectLst>
              <a:latin typeface="Century" panose="02040604050505020304" pitchFamily="18" charset="0"/>
            </a:endParaRPr>
          </a:p>
        </p:txBody>
      </p:sp>
      <p:pic>
        <p:nvPicPr>
          <p:cNvPr id="4" name="Εικόνα 3"/>
          <p:cNvPicPr>
            <a:picLocks noChangeAspect="1"/>
          </p:cNvPicPr>
          <p:nvPr/>
        </p:nvPicPr>
        <p:blipFill>
          <a:blip r:embed="rId2"/>
          <a:srcRect/>
          <a:stretch>
            <a:fillRect/>
          </a:stretch>
        </p:blipFill>
        <p:spPr bwMode="auto">
          <a:xfrm>
            <a:off x="177800" y="1557338"/>
            <a:ext cx="5295900" cy="41036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21" fill="hold" nodeType="afterEffect">
                                  <p:stCondLst>
                                    <p:cond delay="150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1500"/>
                                        <p:tgtEl>
                                          <p:spTgt spid="2">
                                            <p:txEl>
                                              <p:pRg st="2" end="2"/>
                                            </p:txEl>
                                          </p:spTgt>
                                        </p:tgtEl>
                                      </p:cBhvr>
                                    </p:animEffect>
                                  </p:childTnLst>
                                </p:cTn>
                              </p:par>
                            </p:childTnLst>
                          </p:cTn>
                        </p:par>
                        <p:par>
                          <p:cTn id="8" fill="hold" nodeType="afterGroup">
                            <p:stCondLst>
                              <p:cond delay="3000"/>
                            </p:stCondLst>
                            <p:childTnLst>
                              <p:par>
                                <p:cTn id="9" presetID="42" presetClass="entr" presetSubtype="0" fill="hold" nodeType="afterEffect">
                                  <p:stCondLst>
                                    <p:cond delay="150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1500"/>
                                        <p:tgtEl>
                                          <p:spTgt spid="2">
                                            <p:txEl>
                                              <p:pRg st="4" end="4"/>
                                            </p:txEl>
                                          </p:spTgt>
                                        </p:tgtEl>
                                      </p:cBhvr>
                                    </p:animEffect>
                                    <p:anim calcmode="lin" valueType="num">
                                      <p:cBhvr>
                                        <p:cTn id="12" dur="1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3" dur="15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14" fill="hold">
                            <p:stCondLst>
                              <p:cond delay="6000"/>
                            </p:stCondLst>
                            <p:childTnLst>
                              <p:par>
                                <p:cTn id="15" presetID="16" presetClass="entr" presetSubtype="21" fill="hold" nodeType="after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179388" y="5589588"/>
            <a:ext cx="8424862" cy="346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a:solidFill>
                  <a:schemeClr val="tx1"/>
                </a:solidFill>
                <a:latin typeface="Century" panose="02040604050505020304" pitchFamily="18" charset="0"/>
              </a:rPr>
              <a:t>The entrance to the palace of the Grand Master</a:t>
            </a:r>
            <a:endParaRPr lang="el-GR" sz="2400" b="1" i="1" dirty="0">
              <a:solidFill>
                <a:schemeClr val="tx1"/>
              </a:solidFill>
              <a:latin typeface="Century" panose="02040604050505020304" pitchFamily="18" charset="0"/>
            </a:endParaRPr>
          </a:p>
        </p:txBody>
      </p:sp>
      <p:pic>
        <p:nvPicPr>
          <p:cNvPr id="5" name="Εικόνα 4"/>
          <p:cNvPicPr>
            <a:picLocks noChangeAspect="1"/>
          </p:cNvPicPr>
          <p:nvPr/>
        </p:nvPicPr>
        <p:blipFill>
          <a:blip r:embed="rId2"/>
          <a:srcRect/>
          <a:stretch>
            <a:fillRect/>
          </a:stretch>
        </p:blipFill>
        <p:spPr bwMode="auto">
          <a:xfrm>
            <a:off x="323850" y="260350"/>
            <a:ext cx="8424863" cy="496887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par>
                          <p:cTn id="8" fill="hold" nodeType="afterGroup">
                            <p:stCondLst>
                              <p:cond delay="1500"/>
                            </p:stCondLst>
                            <p:childTnLst>
                              <p:par>
                                <p:cTn id="9" presetID="16" presetClass="entr" presetSubtype="21"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rcRect/>
          <a:stretch>
            <a:fillRect/>
          </a:stretch>
        </p:blipFill>
        <p:spPr bwMode="auto">
          <a:xfrm>
            <a:off x="376238" y="549275"/>
            <a:ext cx="8424862" cy="5113338"/>
          </a:xfrm>
          <a:prstGeom prst="rect">
            <a:avLst/>
          </a:prstGeom>
          <a:noFill/>
          <a:ln w="9525">
            <a:noFill/>
            <a:miter lim="800000"/>
            <a:headEnd/>
            <a:tailEnd/>
          </a:ln>
        </p:spPr>
      </p:pic>
      <p:sp>
        <p:nvSpPr>
          <p:cNvPr id="4" name="Ορθογώνιο 3"/>
          <p:cNvSpPr/>
          <p:nvPr/>
        </p:nvSpPr>
        <p:spPr>
          <a:xfrm>
            <a:off x="376238" y="5876925"/>
            <a:ext cx="8424862" cy="503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a:solidFill>
                  <a:schemeClr val="tx1"/>
                </a:solidFill>
                <a:latin typeface="Century" panose="02040604050505020304" pitchFamily="18" charset="0"/>
              </a:rPr>
              <a:t>The atrium of the Palace of the Grand Master</a:t>
            </a:r>
            <a:endParaRPr lang="el-GR" sz="2400" b="1" i="1" dirty="0">
              <a:solidFill>
                <a:schemeClr val="tx1"/>
              </a:solidFill>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nodeType="afterGroup">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rcRect/>
          <a:stretch>
            <a:fillRect/>
          </a:stretch>
        </p:blipFill>
        <p:spPr bwMode="auto">
          <a:xfrm>
            <a:off x="549275" y="333375"/>
            <a:ext cx="8281988" cy="4824413"/>
          </a:xfrm>
          <a:prstGeom prst="rect">
            <a:avLst/>
          </a:prstGeom>
          <a:noFill/>
          <a:ln w="9525">
            <a:noFill/>
            <a:miter lim="800000"/>
            <a:headEnd/>
            <a:tailEnd/>
          </a:ln>
        </p:spPr>
      </p:pic>
      <p:sp>
        <p:nvSpPr>
          <p:cNvPr id="8" name="Ορθογώνιο 7"/>
          <p:cNvSpPr/>
          <p:nvPr/>
        </p:nvSpPr>
        <p:spPr>
          <a:xfrm>
            <a:off x="395288" y="5445125"/>
            <a:ext cx="8281987"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a:solidFill>
                  <a:schemeClr val="tx1"/>
                </a:solidFill>
                <a:latin typeface="Century" panose="02040604050505020304" pitchFamily="18" charset="0"/>
              </a:rPr>
              <a:t>The street of the knights</a:t>
            </a:r>
            <a:endParaRPr lang="el-GR" sz="2400" b="1" i="1" dirty="0">
              <a:solidFill>
                <a:schemeClr val="tx1"/>
              </a:solidFill>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nodeType="afterGroup">
                            <p:stCondLst>
                              <p:cond delay="1500"/>
                            </p:stCondLst>
                            <p:childTnLst>
                              <p:par>
                                <p:cTn id="9" presetID="16" presetClass="entr" presetSubtype="21"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rcRect/>
          <a:stretch>
            <a:fillRect/>
          </a:stretch>
        </p:blipFill>
        <p:spPr bwMode="auto">
          <a:xfrm>
            <a:off x="395288" y="620713"/>
            <a:ext cx="8180387" cy="5113337"/>
          </a:xfrm>
          <a:prstGeom prst="rect">
            <a:avLst/>
          </a:prstGeom>
          <a:noFill/>
          <a:ln w="9525">
            <a:noFill/>
            <a:miter lim="800000"/>
            <a:headEnd/>
            <a:tailEnd/>
          </a:ln>
        </p:spPr>
      </p:pic>
      <p:sp>
        <p:nvSpPr>
          <p:cNvPr id="8" name="Ορθογώνιο 7"/>
          <p:cNvSpPr/>
          <p:nvPr/>
        </p:nvSpPr>
        <p:spPr>
          <a:xfrm>
            <a:off x="477838" y="5876925"/>
            <a:ext cx="8169275" cy="503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i="1" dirty="0">
                <a:solidFill>
                  <a:schemeClr val="tx1"/>
                </a:solidFill>
                <a:latin typeface="Century" panose="02040604050505020304" pitchFamily="18" charset="0"/>
              </a:rPr>
              <a:t>The hospital of the </a:t>
            </a:r>
            <a:r>
              <a:rPr lang="en-US" sz="2400" b="1" i="1" dirty="0">
                <a:solidFill>
                  <a:schemeClr val="tx1"/>
                </a:solidFill>
                <a:latin typeface="Century" panose="02040604050505020304" pitchFamily="18" charset="0"/>
              </a:rPr>
              <a:t>knights</a:t>
            </a:r>
            <a:r>
              <a:rPr lang="en-US" sz="2000" b="1" i="1" dirty="0">
                <a:solidFill>
                  <a:schemeClr val="tx1"/>
                </a:solidFill>
                <a:latin typeface="Century" panose="02040604050505020304" pitchFamily="18" charset="0"/>
              </a:rPr>
              <a:t>, today the archaeological museum of Rhodes</a:t>
            </a:r>
            <a:endParaRPr lang="el-GR" sz="2000" b="1" i="1" dirty="0">
              <a:solidFill>
                <a:schemeClr val="tx1"/>
              </a:solidFill>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nodeType="afterGroup">
                            <p:stCondLst>
                              <p:cond delay="1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Εικόνα 2"/>
          <p:cNvPicPr>
            <a:picLocks noChangeAspect="1"/>
          </p:cNvPicPr>
          <p:nvPr/>
        </p:nvPicPr>
        <p:blipFill>
          <a:blip r:embed="rId2"/>
          <a:srcRect/>
          <a:stretch>
            <a:fillRect/>
          </a:stretch>
        </p:blipFill>
        <p:spPr bwMode="auto">
          <a:xfrm>
            <a:off x="4295775" y="260350"/>
            <a:ext cx="4351338" cy="2952750"/>
          </a:xfrm>
          <a:prstGeom prst="rect">
            <a:avLst/>
          </a:prstGeom>
          <a:noFill/>
          <a:ln w="9525">
            <a:noFill/>
            <a:miter lim="800000"/>
            <a:headEnd/>
            <a:tailEnd/>
          </a:ln>
        </p:spPr>
      </p:pic>
      <p:sp>
        <p:nvSpPr>
          <p:cNvPr id="4" name="Ορθογώνιο 3"/>
          <p:cNvSpPr/>
          <p:nvPr/>
        </p:nvSpPr>
        <p:spPr>
          <a:xfrm>
            <a:off x="388938" y="1052513"/>
            <a:ext cx="3529012" cy="4032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2400" b="1" dirty="0">
                <a:solidFill>
                  <a:schemeClr val="tx1"/>
                </a:solidFill>
                <a:effectLst>
                  <a:outerShdw blurRad="38100" dist="38100" dir="2700000" algn="tl">
                    <a:srgbClr val="000000">
                      <a:alpha val="43137"/>
                    </a:srgbClr>
                  </a:outerShdw>
                </a:effectLst>
                <a:latin typeface="Century" panose="02040604050505020304" pitchFamily="18" charset="0"/>
              </a:rPr>
              <a:t>The island of Rhodes is at the meeting point of three continents and it has known many civilizations who  left their mark in all aspects of the island's culture: art, language, architecture. </a:t>
            </a:r>
          </a:p>
        </p:txBody>
      </p:sp>
      <p:pic>
        <p:nvPicPr>
          <p:cNvPr id="12292" name="Εικόνα 5"/>
          <p:cNvPicPr>
            <a:picLocks noChangeAspect="1"/>
          </p:cNvPicPr>
          <p:nvPr/>
        </p:nvPicPr>
        <p:blipFill>
          <a:blip r:embed="rId3"/>
          <a:srcRect/>
          <a:stretch>
            <a:fillRect/>
          </a:stretch>
        </p:blipFill>
        <p:spPr bwMode="auto">
          <a:xfrm>
            <a:off x="4284663" y="3284538"/>
            <a:ext cx="4362450" cy="3249612"/>
          </a:xfrm>
          <a:prstGeom prst="rect">
            <a:avLst/>
          </a:prstGeom>
          <a:noFill/>
          <a:ln w="9525">
            <a:noFill/>
            <a:miter lim="800000"/>
            <a:headEnd/>
            <a:tailEnd/>
          </a:ln>
        </p:spPr>
      </p:pic>
      <p:sp>
        <p:nvSpPr>
          <p:cNvPr id="8" name="Ορθογώνιο 7"/>
          <p:cNvSpPr/>
          <p:nvPr/>
        </p:nvSpPr>
        <p:spPr>
          <a:xfrm>
            <a:off x="239713" y="284163"/>
            <a:ext cx="3443287" cy="57626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accent2">
                    <a:lumMod val="75000"/>
                  </a:schemeClr>
                </a:solidFill>
                <a:effectLst>
                  <a:outerShdw blurRad="38100" dist="38100" dir="2700000" algn="tl">
                    <a:srgbClr val="000000">
                      <a:alpha val="43137"/>
                    </a:srgbClr>
                  </a:outerShdw>
                </a:effectLst>
                <a:latin typeface="Century" panose="02040604050505020304" pitchFamily="18" charset="0"/>
              </a:rPr>
              <a:t>Rhodes island</a:t>
            </a:r>
            <a:endParaRPr lang="el-GR" sz="2400" b="1" dirty="0">
              <a:solidFill>
                <a:schemeClr val="accent2">
                  <a:lumMod val="75000"/>
                </a:schemeClr>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2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4" fill="hold" nodeType="withEffect">
                                  <p:stCondLst>
                                    <p:cond delay="4000"/>
                                  </p:stCondLst>
                                  <p:childTnLst>
                                    <p:set>
                                      <p:cBhvr>
                                        <p:cTn id="15" dur="1" fill="hold">
                                          <p:stCondLst>
                                            <p:cond delay="0"/>
                                          </p:stCondLst>
                                        </p:cTn>
                                        <p:tgtEl>
                                          <p:spTgt spid="12290"/>
                                        </p:tgtEl>
                                        <p:attrNameLst>
                                          <p:attrName>style.visibility</p:attrName>
                                        </p:attrNameLst>
                                      </p:cBhvr>
                                      <p:to>
                                        <p:strVal val="visible"/>
                                      </p:to>
                                    </p:set>
                                    <p:animEffect transition="in" filter="wipe(down)">
                                      <p:cBhvr>
                                        <p:cTn id="16" dur="500"/>
                                        <p:tgtEl>
                                          <p:spTgt spid="12290"/>
                                        </p:tgtEl>
                                      </p:cBhvr>
                                    </p:animEffect>
                                  </p:childTnLst>
                                </p:cTn>
                              </p:par>
                              <p:par>
                                <p:cTn id="17" presetID="22" presetClass="entr" presetSubtype="4" fill="hold" nodeType="withEffect">
                                  <p:stCondLst>
                                    <p:cond delay="5000"/>
                                  </p:stCondLst>
                                  <p:childTnLst>
                                    <p:set>
                                      <p:cBhvr>
                                        <p:cTn id="18" dur="1" fill="hold">
                                          <p:stCondLst>
                                            <p:cond delay="0"/>
                                          </p:stCondLst>
                                        </p:cTn>
                                        <p:tgtEl>
                                          <p:spTgt spid="12292"/>
                                        </p:tgtEl>
                                        <p:attrNameLst>
                                          <p:attrName>style.visibility</p:attrName>
                                        </p:attrNameLst>
                                      </p:cBhvr>
                                      <p:to>
                                        <p:strVal val="visible"/>
                                      </p:to>
                                    </p:set>
                                    <p:animEffect transition="in" filter="wipe(down)">
                                      <p:cBhvr>
                                        <p:cTn id="19"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2"/>
          <a:srcRect/>
          <a:stretch>
            <a:fillRect/>
          </a:stretch>
        </p:blipFill>
        <p:spPr bwMode="auto">
          <a:xfrm>
            <a:off x="458788" y="549275"/>
            <a:ext cx="8178800" cy="5040313"/>
          </a:xfrm>
          <a:prstGeom prst="rect">
            <a:avLst/>
          </a:prstGeom>
          <a:noFill/>
          <a:ln w="9525">
            <a:noFill/>
            <a:miter lim="800000"/>
            <a:headEnd/>
            <a:tailEnd/>
          </a:ln>
        </p:spPr>
      </p:pic>
      <p:sp>
        <p:nvSpPr>
          <p:cNvPr id="8" name="Ορθογώνιο 7"/>
          <p:cNvSpPr/>
          <p:nvPr/>
        </p:nvSpPr>
        <p:spPr>
          <a:xfrm>
            <a:off x="468313" y="5949950"/>
            <a:ext cx="817880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a:solidFill>
                  <a:schemeClr val="tx1"/>
                </a:solidFill>
                <a:latin typeface="Century" panose="02040604050505020304" pitchFamily="18" charset="0"/>
              </a:rPr>
              <a:t>St Nicholas castle and lighthouse</a:t>
            </a:r>
            <a:endParaRPr lang="el-GR" sz="2400" b="1" i="1" dirty="0">
              <a:solidFill>
                <a:schemeClr val="tx1"/>
              </a:solidFill>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nodeType="afterGroup">
                            <p:stCondLst>
                              <p:cond delay="1500"/>
                            </p:stCondLst>
                            <p:childTnLst>
                              <p:par>
                                <p:cTn id="9" presetID="6" presetClass="entr" presetSubtype="16" fill="hold" grpId="0"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Αποτέλεσμα εικόνας για τζαμί ρόδος"/>
          <p:cNvPicPr>
            <a:picLocks noChangeAspect="1" noChangeArrowheads="1"/>
          </p:cNvPicPr>
          <p:nvPr/>
        </p:nvPicPr>
        <p:blipFill>
          <a:blip r:embed="rId2"/>
          <a:srcRect/>
          <a:stretch>
            <a:fillRect/>
          </a:stretch>
        </p:blipFill>
        <p:spPr bwMode="auto">
          <a:xfrm>
            <a:off x="323850" y="260350"/>
            <a:ext cx="4608513" cy="4181475"/>
          </a:xfrm>
          <a:prstGeom prst="rect">
            <a:avLst/>
          </a:prstGeom>
          <a:noFill/>
          <a:ln w="9525">
            <a:noFill/>
            <a:miter lim="800000"/>
            <a:headEnd/>
            <a:tailEnd/>
          </a:ln>
        </p:spPr>
      </p:pic>
      <p:sp>
        <p:nvSpPr>
          <p:cNvPr id="2" name="Ορθογώνιο 1"/>
          <p:cNvSpPr/>
          <p:nvPr/>
        </p:nvSpPr>
        <p:spPr>
          <a:xfrm>
            <a:off x="4932363" y="260350"/>
            <a:ext cx="3960812" cy="2376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fontAlgn="auto" hangingPunct="1">
              <a:spcBef>
                <a:spcPts val="0"/>
              </a:spcBef>
              <a:spcAft>
                <a:spcPts val="0"/>
              </a:spcAft>
              <a:defRPr/>
            </a:pPr>
            <a:r>
              <a:rPr lang="en-US" sz="2000" b="1" dirty="0">
                <a:solidFill>
                  <a:schemeClr val="accent1">
                    <a:lumMod val="75000"/>
                  </a:schemeClr>
                </a:solidFill>
                <a:effectLst>
                  <a:outerShdw blurRad="38100" dist="38100" dir="2700000" algn="tl">
                    <a:srgbClr val="000000">
                      <a:alpha val="43137"/>
                    </a:srgbClr>
                  </a:outerShdw>
                </a:effectLst>
                <a:latin typeface="Century" panose="02040604050505020304" pitchFamily="18" charset="0"/>
              </a:rPr>
              <a:t>OTTOMANS</a:t>
            </a:r>
            <a:endParaRPr lang="en-US" sz="2400" b="1" dirty="0">
              <a:solidFill>
                <a:schemeClr val="accent1">
                  <a:lumMod val="75000"/>
                </a:schemeClr>
              </a:solidFill>
              <a:effectLst>
                <a:outerShdw blurRad="38100" dist="38100" dir="2700000" algn="tl">
                  <a:srgbClr val="000000">
                    <a:alpha val="43137"/>
                  </a:srgbClr>
                </a:outerShdw>
              </a:effectLst>
              <a:latin typeface="Century" panose="02040604050505020304" pitchFamily="18" charset="0"/>
            </a:endParaRPr>
          </a:p>
          <a:p>
            <a:pPr algn="ctr" eaLnBrk="1" fontAlgn="auto" hangingPunct="1">
              <a:spcBef>
                <a:spcPts val="0"/>
              </a:spcBef>
              <a:spcAft>
                <a:spcPts val="0"/>
              </a:spcAft>
              <a:defRPr/>
            </a:pPr>
            <a:endParaRPr lang="en-US" sz="1600" b="1" dirty="0">
              <a:solidFill>
                <a:srgbClr val="FFC000"/>
              </a:solidFill>
              <a:effectLst>
                <a:outerShdw blurRad="38100" dist="38100" dir="2700000" algn="tl">
                  <a:srgbClr val="000000">
                    <a:alpha val="43137"/>
                  </a:srgbClr>
                </a:outerShdw>
              </a:effectLst>
              <a:latin typeface="Century" panose="02040604050505020304" pitchFamily="18" charset="0"/>
            </a:endParaRPr>
          </a:p>
          <a:p>
            <a:pPr eaLnBrk="1" fontAlgn="auto" hangingPunct="1">
              <a:spcBef>
                <a:spcPts val="0"/>
              </a:spcBef>
              <a:spcAft>
                <a:spcPts val="0"/>
              </a:spcAft>
              <a:defRPr/>
            </a:pPr>
            <a:r>
              <a:rPr lang="en-US" b="1" dirty="0">
                <a:solidFill>
                  <a:schemeClr val="tx1"/>
                </a:solidFill>
                <a:effectLst>
                  <a:outerShdw blurRad="38100" dist="38100" dir="2700000" algn="tl">
                    <a:srgbClr val="000000">
                      <a:alpha val="43137"/>
                    </a:srgbClr>
                  </a:outerShdw>
                </a:effectLst>
                <a:latin typeface="Century" panose="02040604050505020304" pitchFamily="18" charset="0"/>
              </a:rPr>
              <a:t>The Ottomans conquered the island in 1522. Rhodes became a provincial town of the Ottoman Empire for almost four centuries. </a:t>
            </a:r>
          </a:p>
        </p:txBody>
      </p:sp>
      <p:pic>
        <p:nvPicPr>
          <p:cNvPr id="35844" name="Εικόνα 2"/>
          <p:cNvPicPr>
            <a:picLocks noChangeAspect="1"/>
          </p:cNvPicPr>
          <p:nvPr/>
        </p:nvPicPr>
        <p:blipFill>
          <a:blip r:embed="rId3"/>
          <a:srcRect/>
          <a:stretch>
            <a:fillRect/>
          </a:stretch>
        </p:blipFill>
        <p:spPr bwMode="auto">
          <a:xfrm>
            <a:off x="4632325" y="2351088"/>
            <a:ext cx="4105275" cy="40703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75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1250" fill="hold"/>
                                        <p:tgtEl>
                                          <p:spTgt spid="35842"/>
                                        </p:tgtEl>
                                        <p:attrNameLst>
                                          <p:attrName>ppt_x</p:attrName>
                                        </p:attrNameLst>
                                      </p:cBhvr>
                                      <p:tavLst>
                                        <p:tav tm="0">
                                          <p:val>
                                            <p:strVal val="#ppt_x"/>
                                          </p:val>
                                        </p:tav>
                                        <p:tav tm="100000">
                                          <p:val>
                                            <p:strVal val="#ppt_x"/>
                                          </p:val>
                                        </p:tav>
                                      </p:tavLst>
                                    </p:anim>
                                    <p:anim calcmode="lin" valueType="num">
                                      <p:cBhvr additive="base">
                                        <p:cTn id="8" dur="1250" fill="hold"/>
                                        <p:tgtEl>
                                          <p:spTgt spid="35842"/>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2" presetClass="entr" presetSubtype="4" fill="hold" nodeType="withEffect">
                                  <p:stCondLst>
                                    <p:cond delay="1250"/>
                                  </p:stCondLst>
                                  <p:childTnLst>
                                    <p:set>
                                      <p:cBhvr>
                                        <p:cTn id="13" dur="1" fill="hold">
                                          <p:stCondLst>
                                            <p:cond delay="0"/>
                                          </p:stCondLst>
                                        </p:cTn>
                                        <p:tgtEl>
                                          <p:spTgt spid="35844"/>
                                        </p:tgtEl>
                                        <p:attrNameLst>
                                          <p:attrName>style.visibility</p:attrName>
                                        </p:attrNameLst>
                                      </p:cBhvr>
                                      <p:to>
                                        <p:strVal val="visible"/>
                                      </p:to>
                                    </p:set>
                                    <p:anim calcmode="lin" valueType="num">
                                      <p:cBhvr additive="base">
                                        <p:cTn id="14" dur="1250" fill="hold"/>
                                        <p:tgtEl>
                                          <p:spTgt spid="35844"/>
                                        </p:tgtEl>
                                        <p:attrNameLst>
                                          <p:attrName>ppt_x</p:attrName>
                                        </p:attrNameLst>
                                      </p:cBhvr>
                                      <p:tavLst>
                                        <p:tav tm="0">
                                          <p:val>
                                            <p:strVal val="#ppt_x"/>
                                          </p:val>
                                        </p:tav>
                                        <p:tav tm="100000">
                                          <p:val>
                                            <p:strVal val="#ppt_x"/>
                                          </p:val>
                                        </p:tav>
                                      </p:tavLst>
                                    </p:anim>
                                    <p:anim calcmode="lin" valueType="num">
                                      <p:cBhvr additive="base">
                                        <p:cTn id="15" dur="1250" fill="hold"/>
                                        <p:tgtEl>
                                          <p:spTgt spid="358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2 - Ορθογώνιο"/>
          <p:cNvSpPr>
            <a:spLocks noChangeArrowheads="1"/>
          </p:cNvSpPr>
          <p:nvPr/>
        </p:nvSpPr>
        <p:spPr bwMode="auto">
          <a:xfrm>
            <a:off x="179388" y="249238"/>
            <a:ext cx="8607425" cy="277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algn="ctr" eaLnBrk="1" fontAlgn="auto" hangingPunct="1">
              <a:spcBef>
                <a:spcPct val="50000"/>
              </a:spcBef>
              <a:spcAft>
                <a:spcPts val="0"/>
              </a:spcAft>
              <a:buClrTx/>
              <a:buSzTx/>
              <a:buFontTx/>
              <a:buNone/>
              <a:defRPr/>
            </a:pPr>
            <a:r>
              <a:rPr lang="en-US" altLang="el-GR" sz="2000" b="1" dirty="0" smtClean="0">
                <a:solidFill>
                  <a:schemeClr val="accent1">
                    <a:lumMod val="75000"/>
                  </a:schemeClr>
                </a:solidFill>
                <a:effectLst>
                  <a:outerShdw blurRad="38100" dist="38100" dir="2700000" algn="tl">
                    <a:srgbClr val="000000">
                      <a:alpha val="43137"/>
                    </a:srgbClr>
                  </a:outerShdw>
                </a:effectLst>
                <a:latin typeface="Century" panose="02040604050505020304" pitchFamily="18" charset="0"/>
              </a:rPr>
              <a:t>ITALIANS</a:t>
            </a:r>
            <a:endParaRPr lang="en-US" altLang="el-GR" sz="2400" b="1" dirty="0" smtClean="0">
              <a:solidFill>
                <a:schemeClr val="accent1">
                  <a:lumMod val="75000"/>
                </a:schemeClr>
              </a:solidFill>
              <a:effectLst>
                <a:outerShdw blurRad="38100" dist="38100" dir="2700000" algn="tl">
                  <a:srgbClr val="000000">
                    <a:alpha val="43137"/>
                  </a:srgbClr>
                </a:outerShdw>
              </a:effectLst>
              <a:latin typeface="Century" panose="02040604050505020304" pitchFamily="18" charset="0"/>
            </a:endParaRPr>
          </a:p>
          <a:p>
            <a:pPr eaLnBrk="1" fontAlgn="auto" hangingPunct="1">
              <a:spcBef>
                <a:spcPct val="50000"/>
              </a:spcBef>
              <a:spcAft>
                <a:spcPts val="0"/>
              </a:spcAft>
              <a:buClrTx/>
              <a:buSzTx/>
              <a:buFontTx/>
              <a:buNone/>
              <a:defRPr/>
            </a:pPr>
            <a:r>
              <a:rPr lang="en-US" altLang="el-GR" sz="2000" b="1" dirty="0" smtClean="0">
                <a:effectLst>
                  <a:outerShdw blurRad="38100" dist="38100" dir="2700000" algn="tl">
                    <a:srgbClr val="000000">
                      <a:alpha val="43137"/>
                    </a:srgbClr>
                  </a:outerShdw>
                </a:effectLst>
                <a:latin typeface="Century" panose="02040604050505020304" pitchFamily="18" charset="0"/>
              </a:rPr>
              <a:t>In 1912 Italy occupied Rhodes.</a:t>
            </a:r>
            <a:r>
              <a:rPr lang="el-GR" altLang="el-GR" sz="2000" b="1" dirty="0" smtClean="0">
                <a:effectLst>
                  <a:outerShdw blurRad="38100" dist="38100" dir="2700000" algn="tl">
                    <a:srgbClr val="000000">
                      <a:alpha val="43137"/>
                    </a:srgbClr>
                  </a:outerShdw>
                </a:effectLst>
                <a:latin typeface="Century" panose="02040604050505020304" pitchFamily="18" charset="0"/>
              </a:rPr>
              <a:t> </a:t>
            </a:r>
            <a:r>
              <a:rPr lang="en-US" altLang="el-GR" sz="2000" b="1" dirty="0" smtClean="0">
                <a:effectLst>
                  <a:outerShdw blurRad="38100" dist="38100" dir="2700000" algn="tl">
                    <a:srgbClr val="000000">
                      <a:alpha val="43137"/>
                    </a:srgbClr>
                  </a:outerShdw>
                </a:effectLst>
                <a:latin typeface="Century" panose="02040604050505020304" pitchFamily="18" charset="0"/>
              </a:rPr>
              <a:t>Through the occupation excavations took place revealing important ancient monuments. At the same time, extensive restorations of the medieval monuments were organized, including the reconstruction of the Palace of the Grand Magister and the construction of St. John's church in </a:t>
            </a:r>
            <a:r>
              <a:rPr lang="en-US" altLang="el-GR" sz="2000" b="1" dirty="0" err="1" smtClean="0">
                <a:effectLst>
                  <a:outerShdw blurRad="38100" dist="38100" dir="2700000" algn="tl">
                    <a:srgbClr val="000000">
                      <a:alpha val="43137"/>
                    </a:srgbClr>
                  </a:outerShdw>
                </a:effectLst>
                <a:latin typeface="Century" panose="02040604050505020304" pitchFamily="18" charset="0"/>
              </a:rPr>
              <a:t>Mandraki</a:t>
            </a:r>
            <a:r>
              <a:rPr lang="en-US" altLang="el-GR" sz="2000" b="1" dirty="0" smtClean="0">
                <a:effectLst>
                  <a:outerShdw blurRad="38100" dist="38100" dir="2700000" algn="tl">
                    <a:srgbClr val="000000">
                      <a:alpha val="43137"/>
                    </a:srgbClr>
                  </a:outerShdw>
                </a:effectLst>
                <a:latin typeface="Century" panose="02040604050505020304" pitchFamily="18" charset="0"/>
              </a:rPr>
              <a:t>, in the modern city, as a copy of St. John's church of the Knights which was destroyed in 1856 by an explosion. </a:t>
            </a:r>
          </a:p>
        </p:txBody>
      </p:sp>
      <p:pic>
        <p:nvPicPr>
          <p:cNvPr id="36867" name="Picture 10" descr="http://www.rhodes2021.eu/v1/images/history/ph34p8.jpg"/>
          <p:cNvPicPr>
            <a:picLocks noChangeAspect="1" noChangeArrowheads="1"/>
          </p:cNvPicPr>
          <p:nvPr/>
        </p:nvPicPr>
        <p:blipFill>
          <a:blip r:embed="rId2"/>
          <a:srcRect/>
          <a:stretch>
            <a:fillRect/>
          </a:stretch>
        </p:blipFill>
        <p:spPr bwMode="auto">
          <a:xfrm>
            <a:off x="2838450" y="3019425"/>
            <a:ext cx="5992813" cy="33131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500"/>
                                  </p:stCondLst>
                                  <p:childTnLst>
                                    <p:set>
                                      <p:cBhvr>
                                        <p:cTn id="6" dur="1" fill="hold">
                                          <p:stCondLst>
                                            <p:cond delay="0"/>
                                          </p:stCondLst>
                                        </p:cTn>
                                        <p:tgtEl>
                                          <p:spTgt spid="32771"/>
                                        </p:tgtEl>
                                        <p:attrNameLst>
                                          <p:attrName>style.visibility</p:attrName>
                                        </p:attrNameLst>
                                      </p:cBhvr>
                                      <p:to>
                                        <p:strVal val="visible"/>
                                      </p:to>
                                    </p:set>
                                    <p:animEffect transition="in" filter="barn(inVertical)">
                                      <p:cBhvr>
                                        <p:cTn id="7" dur="1500"/>
                                        <p:tgtEl>
                                          <p:spTgt spid="32771"/>
                                        </p:tgtEl>
                                      </p:cBhvr>
                                    </p:animEffect>
                                  </p:childTnLst>
                                </p:cTn>
                              </p:par>
                              <p:par>
                                <p:cTn id="8" presetID="2" presetClass="entr" presetSubtype="4" fill="hold" nodeType="withEffect">
                                  <p:stCondLst>
                                    <p:cond delay="1500"/>
                                  </p:stCondLst>
                                  <p:childTnLst>
                                    <p:set>
                                      <p:cBhvr>
                                        <p:cTn id="9" dur="1" fill="hold">
                                          <p:stCondLst>
                                            <p:cond delay="0"/>
                                          </p:stCondLst>
                                        </p:cTn>
                                        <p:tgtEl>
                                          <p:spTgt spid="36867"/>
                                        </p:tgtEl>
                                        <p:attrNameLst>
                                          <p:attrName>style.visibility</p:attrName>
                                        </p:attrNameLst>
                                      </p:cBhvr>
                                      <p:to>
                                        <p:strVal val="visible"/>
                                      </p:to>
                                    </p:set>
                                    <p:anim calcmode="lin" valueType="num">
                                      <p:cBhvr additive="base">
                                        <p:cTn id="10" dur="1000" fill="hold"/>
                                        <p:tgtEl>
                                          <p:spTgt spid="36867"/>
                                        </p:tgtEl>
                                        <p:attrNameLst>
                                          <p:attrName>ppt_x</p:attrName>
                                        </p:attrNameLst>
                                      </p:cBhvr>
                                      <p:tavLst>
                                        <p:tav tm="0">
                                          <p:val>
                                            <p:strVal val="#ppt_x"/>
                                          </p:val>
                                        </p:tav>
                                        <p:tav tm="100000">
                                          <p:val>
                                            <p:strVal val="#ppt_x"/>
                                          </p:val>
                                        </p:tav>
                                      </p:tavLst>
                                    </p:anim>
                                    <p:anim calcmode="lin" valueType="num">
                                      <p:cBhvr additive="base">
                                        <p:cTn id="11" dur="1000" fill="hold"/>
                                        <p:tgtEl>
                                          <p:spTgt spid="36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srcRect/>
          <a:stretch>
            <a:fillRect/>
          </a:stretch>
        </p:blipFill>
        <p:spPr bwMode="auto">
          <a:xfrm>
            <a:off x="250825" y="333375"/>
            <a:ext cx="8569325" cy="5327650"/>
          </a:xfrm>
          <a:prstGeom prst="rect">
            <a:avLst/>
          </a:prstGeom>
          <a:noFill/>
          <a:ln w="9525">
            <a:noFill/>
            <a:miter lim="800000"/>
            <a:headEnd/>
            <a:tailEnd/>
          </a:ln>
        </p:spPr>
      </p:pic>
      <p:sp>
        <p:nvSpPr>
          <p:cNvPr id="4" name="Ορθογώνιο 3"/>
          <p:cNvSpPr/>
          <p:nvPr/>
        </p:nvSpPr>
        <p:spPr>
          <a:xfrm>
            <a:off x="250825" y="5670550"/>
            <a:ext cx="8569325" cy="107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600" b="1" i="1" dirty="0">
                <a:solidFill>
                  <a:schemeClr val="tx1"/>
                </a:solidFill>
                <a:effectLst>
                  <a:outerShdw blurRad="38100" dist="38100" dir="2700000" algn="tl">
                    <a:srgbClr val="000000">
                      <a:alpha val="43137"/>
                    </a:srgbClr>
                  </a:outerShdw>
                </a:effectLst>
                <a:latin typeface="Century" panose="02040604050505020304" pitchFamily="18" charset="0"/>
              </a:rPr>
              <a:t>The former Governor's Palace, now used as the </a:t>
            </a:r>
            <a:r>
              <a:rPr lang="en-US" sz="1600" b="1" i="1" dirty="0" err="1">
                <a:solidFill>
                  <a:schemeClr val="tx1"/>
                </a:solidFill>
                <a:effectLst>
                  <a:outerShdw blurRad="38100" dist="38100" dir="2700000" algn="tl">
                    <a:srgbClr val="000000">
                      <a:alpha val="43137"/>
                    </a:srgbClr>
                  </a:outerShdw>
                </a:effectLst>
                <a:latin typeface="Century" panose="02040604050505020304" pitchFamily="18" charset="0"/>
              </a:rPr>
              <a:t>the</a:t>
            </a:r>
            <a:r>
              <a:rPr lang="en-US" sz="1600" b="1" i="1" dirty="0">
                <a:solidFill>
                  <a:schemeClr val="tx1"/>
                </a:solidFill>
                <a:effectLst>
                  <a:outerShdw blurRad="38100" dist="38100" dir="2700000" algn="tl">
                    <a:srgbClr val="000000">
                      <a:alpha val="43137"/>
                    </a:srgbClr>
                  </a:outerShdw>
                </a:effectLst>
                <a:latin typeface="Century" panose="02040604050505020304" pitchFamily="18" charset="0"/>
              </a:rPr>
              <a:t> Building of the Prefecture, It is one of the most considerable buildings constructed on Rhodes during the Italian occupation of the island.</a:t>
            </a:r>
            <a:endParaRPr lang="el-GR" sz="1600" b="1" i="1" dirty="0">
              <a:solidFill>
                <a:schemeClr val="tx1"/>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Εικόνα 2"/>
          <p:cNvPicPr>
            <a:picLocks noChangeAspect="1"/>
          </p:cNvPicPr>
          <p:nvPr/>
        </p:nvPicPr>
        <p:blipFill>
          <a:blip r:embed="rId2"/>
          <a:srcRect/>
          <a:stretch>
            <a:fillRect/>
          </a:stretch>
        </p:blipFill>
        <p:spPr bwMode="auto">
          <a:xfrm>
            <a:off x="338138" y="765175"/>
            <a:ext cx="8569325" cy="4762500"/>
          </a:xfrm>
          <a:prstGeom prst="rect">
            <a:avLst/>
          </a:prstGeom>
          <a:noFill/>
          <a:ln w="9525">
            <a:noFill/>
            <a:miter lim="800000"/>
            <a:headEnd/>
            <a:tailEnd/>
          </a:ln>
        </p:spPr>
      </p:pic>
      <p:sp>
        <p:nvSpPr>
          <p:cNvPr id="4" name="Ορθογώνιο 3"/>
          <p:cNvSpPr/>
          <p:nvPr/>
        </p:nvSpPr>
        <p:spPr>
          <a:xfrm>
            <a:off x="315913" y="5805488"/>
            <a:ext cx="8569325" cy="546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i="1" dirty="0" err="1">
                <a:solidFill>
                  <a:schemeClr val="tx1"/>
                </a:solidFill>
                <a:effectLst>
                  <a:outerShdw blurRad="38100" dist="38100" dir="2700000" algn="tl">
                    <a:srgbClr val="000000">
                      <a:alpha val="43137"/>
                    </a:srgbClr>
                  </a:outerShdw>
                </a:effectLst>
                <a:latin typeface="Century" panose="02040604050505020304" pitchFamily="18" charset="0"/>
              </a:rPr>
              <a:t>Mandraki</a:t>
            </a:r>
            <a:r>
              <a:rPr lang="en-US" sz="2400" b="1" i="1" dirty="0">
                <a:solidFill>
                  <a:schemeClr val="tx1"/>
                </a:solidFill>
                <a:effectLst>
                  <a:outerShdw blurRad="38100" dist="38100" dir="2700000" algn="tl">
                    <a:srgbClr val="000000">
                      <a:alpha val="43137"/>
                    </a:srgbClr>
                  </a:outerShdw>
                </a:effectLst>
                <a:latin typeface="Century" panose="02040604050505020304" pitchFamily="18" charset="0"/>
              </a:rPr>
              <a:t> port, new city of Rhodes</a:t>
            </a:r>
            <a:endParaRPr lang="el-GR" sz="2400" b="1" i="1" dirty="0">
              <a:solidFill>
                <a:schemeClr val="tx1"/>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1000"/>
                                        <p:tgtEl>
                                          <p:spTgt spid="38914"/>
                                        </p:tgtEl>
                                      </p:cBhvr>
                                    </p:animEffect>
                                    <p:anim calcmode="lin" valueType="num">
                                      <p:cBhvr>
                                        <p:cTn id="8" dur="1000" fill="hold"/>
                                        <p:tgtEl>
                                          <p:spTgt spid="38914"/>
                                        </p:tgtEl>
                                        <p:attrNameLst>
                                          <p:attrName>ppt_x</p:attrName>
                                        </p:attrNameLst>
                                      </p:cBhvr>
                                      <p:tavLst>
                                        <p:tav tm="0">
                                          <p:val>
                                            <p:strVal val="#ppt_x"/>
                                          </p:val>
                                        </p:tav>
                                        <p:tav tm="100000">
                                          <p:val>
                                            <p:strVal val="#ppt_x"/>
                                          </p:val>
                                        </p:tav>
                                      </p:tavLst>
                                    </p:anim>
                                    <p:anim calcmode="lin" valueType="num">
                                      <p:cBhvr>
                                        <p:cTn id="9" dur="1000" fill="hold"/>
                                        <p:tgtEl>
                                          <p:spTgt spid="38914"/>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150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2 - Ορθογώνιο"/>
          <p:cNvSpPr>
            <a:spLocks noChangeArrowheads="1"/>
          </p:cNvSpPr>
          <p:nvPr/>
        </p:nvSpPr>
        <p:spPr bwMode="auto">
          <a:xfrm>
            <a:off x="4641850" y="981075"/>
            <a:ext cx="45021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fontAlgn="auto" hangingPunct="1">
              <a:spcBef>
                <a:spcPct val="50000"/>
              </a:spcBef>
              <a:spcAft>
                <a:spcPts val="0"/>
              </a:spcAft>
              <a:buClrTx/>
              <a:buSzTx/>
              <a:buFontTx/>
              <a:buNone/>
              <a:defRPr/>
            </a:pPr>
            <a:r>
              <a:rPr lang="en-US" altLang="el-GR" sz="2000" b="1" dirty="0" smtClean="0">
                <a:effectLst>
                  <a:outerShdw blurRad="38100" dist="38100" dir="2700000" algn="tl">
                    <a:srgbClr val="000000">
                      <a:alpha val="43137"/>
                    </a:srgbClr>
                  </a:outerShdw>
                </a:effectLst>
                <a:latin typeface="Century" panose="02040604050505020304" pitchFamily="18" charset="0"/>
              </a:rPr>
              <a:t>In 1948, Rhodes and the rest of the Dodecanese islands were formally incorporated in Greece</a:t>
            </a:r>
            <a:r>
              <a:rPr lang="en-US" altLang="el-GR" sz="2000" b="1" dirty="0" smtClean="0">
                <a:solidFill>
                  <a:schemeClr val="accent6">
                    <a:lumMod val="75000"/>
                  </a:schemeClr>
                </a:solidFill>
                <a:effectLst>
                  <a:outerShdw blurRad="38100" dist="38100" dir="2700000" algn="tl">
                    <a:srgbClr val="000000">
                      <a:alpha val="43137"/>
                    </a:srgbClr>
                  </a:outerShdw>
                </a:effectLst>
                <a:latin typeface="Century" panose="02040604050505020304" pitchFamily="18" charset="0"/>
              </a:rPr>
              <a:t>. </a:t>
            </a:r>
          </a:p>
        </p:txBody>
      </p:sp>
      <p:pic>
        <p:nvPicPr>
          <p:cNvPr id="39939" name="Εικόνα 2"/>
          <p:cNvPicPr>
            <a:picLocks noChangeAspect="1"/>
          </p:cNvPicPr>
          <p:nvPr/>
        </p:nvPicPr>
        <p:blipFill>
          <a:blip r:embed="rId2"/>
          <a:srcRect/>
          <a:stretch>
            <a:fillRect/>
          </a:stretch>
        </p:blipFill>
        <p:spPr bwMode="auto">
          <a:xfrm>
            <a:off x="3632200" y="3248025"/>
            <a:ext cx="5184775" cy="2928938"/>
          </a:xfrm>
          <a:prstGeom prst="rect">
            <a:avLst/>
          </a:prstGeom>
          <a:noFill/>
          <a:ln w="9525">
            <a:noFill/>
            <a:miter lim="800000"/>
            <a:headEnd/>
            <a:tailEnd/>
          </a:ln>
        </p:spPr>
      </p:pic>
      <p:pic>
        <p:nvPicPr>
          <p:cNvPr id="39940" name="Εικόνα 3"/>
          <p:cNvPicPr>
            <a:picLocks noChangeAspect="1"/>
          </p:cNvPicPr>
          <p:nvPr/>
        </p:nvPicPr>
        <p:blipFill>
          <a:blip r:embed="rId3"/>
          <a:srcRect/>
          <a:stretch>
            <a:fillRect/>
          </a:stretch>
        </p:blipFill>
        <p:spPr bwMode="auto">
          <a:xfrm>
            <a:off x="119063" y="188913"/>
            <a:ext cx="4535487" cy="3186112"/>
          </a:xfrm>
          <a:prstGeom prst="rect">
            <a:avLst/>
          </a:prstGeom>
          <a:noFill/>
          <a:ln w="9525">
            <a:noFill/>
            <a:miter lim="800000"/>
            <a:headEnd/>
            <a:tailEnd/>
          </a:ln>
        </p:spPr>
      </p:pic>
      <p:sp>
        <p:nvSpPr>
          <p:cNvPr id="6" name="Ορθογώνιο 5"/>
          <p:cNvSpPr/>
          <p:nvPr/>
        </p:nvSpPr>
        <p:spPr>
          <a:xfrm>
            <a:off x="179388" y="3933825"/>
            <a:ext cx="2952750" cy="17986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tx1"/>
                </a:solidFill>
                <a:effectLst>
                  <a:outerShdw blurRad="38100" dist="38100" dir="2700000" algn="tl">
                    <a:srgbClr val="000000">
                      <a:alpha val="43137"/>
                    </a:srgbClr>
                  </a:outerShdw>
                </a:effectLst>
                <a:latin typeface="Century" panose="02040604050505020304" pitchFamily="18" charset="0"/>
              </a:rPr>
              <a:t>Celebrations for the union of the Dodecanese with Greece in 1948</a:t>
            </a:r>
            <a:endParaRPr lang="el-GR" sz="2400" b="1" dirty="0">
              <a:solidFill>
                <a:schemeClr val="tx1"/>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500"/>
                                  </p:stCondLst>
                                  <p:childTnLst>
                                    <p:set>
                                      <p:cBhvr>
                                        <p:cTn id="6" dur="1" fill="hold">
                                          <p:stCondLst>
                                            <p:cond delay="0"/>
                                          </p:stCondLst>
                                        </p:cTn>
                                        <p:tgtEl>
                                          <p:spTgt spid="33795"/>
                                        </p:tgtEl>
                                        <p:attrNameLst>
                                          <p:attrName>style.visibility</p:attrName>
                                        </p:attrNameLst>
                                      </p:cBhvr>
                                      <p:to>
                                        <p:strVal val="visible"/>
                                      </p:to>
                                    </p:set>
                                    <p:animEffect transition="in" filter="wipe(down)">
                                      <p:cBhvr>
                                        <p:cTn id="7" dur="1000"/>
                                        <p:tgtEl>
                                          <p:spTgt spid="33795"/>
                                        </p:tgtEl>
                                      </p:cBhvr>
                                    </p:animEffect>
                                  </p:childTnLst>
                                </p:cTn>
                              </p:par>
                              <p:par>
                                <p:cTn id="8" presetID="42" presetClass="entr" presetSubtype="0" fill="hold" nodeType="withEffect">
                                  <p:stCondLst>
                                    <p:cond delay="2000"/>
                                  </p:stCondLst>
                                  <p:childTnLst>
                                    <p:set>
                                      <p:cBhvr>
                                        <p:cTn id="9" dur="1" fill="hold">
                                          <p:stCondLst>
                                            <p:cond delay="0"/>
                                          </p:stCondLst>
                                        </p:cTn>
                                        <p:tgtEl>
                                          <p:spTgt spid="39940"/>
                                        </p:tgtEl>
                                        <p:attrNameLst>
                                          <p:attrName>style.visibility</p:attrName>
                                        </p:attrNameLst>
                                      </p:cBhvr>
                                      <p:to>
                                        <p:strVal val="visible"/>
                                      </p:to>
                                    </p:set>
                                    <p:animEffect transition="in" filter="fade">
                                      <p:cBhvr>
                                        <p:cTn id="10" dur="1000"/>
                                        <p:tgtEl>
                                          <p:spTgt spid="39940"/>
                                        </p:tgtEl>
                                      </p:cBhvr>
                                    </p:animEffect>
                                    <p:anim calcmode="lin" valueType="num">
                                      <p:cBhvr>
                                        <p:cTn id="11" dur="1000" fill="hold"/>
                                        <p:tgtEl>
                                          <p:spTgt spid="39940"/>
                                        </p:tgtEl>
                                        <p:attrNameLst>
                                          <p:attrName>ppt_x</p:attrName>
                                        </p:attrNameLst>
                                      </p:cBhvr>
                                      <p:tavLst>
                                        <p:tav tm="0">
                                          <p:val>
                                            <p:strVal val="#ppt_x"/>
                                          </p:val>
                                        </p:tav>
                                        <p:tav tm="100000">
                                          <p:val>
                                            <p:strVal val="#ppt_x"/>
                                          </p:val>
                                        </p:tav>
                                      </p:tavLst>
                                    </p:anim>
                                    <p:anim calcmode="lin" valueType="num">
                                      <p:cBhvr>
                                        <p:cTn id="12" dur="1000" fill="hold"/>
                                        <p:tgtEl>
                                          <p:spTgt spid="3994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3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22" presetClass="entr" presetSubtype="4" fill="hold" nodeType="withEffect">
                                  <p:stCondLst>
                                    <p:cond delay="4500"/>
                                  </p:stCondLst>
                                  <p:childTnLst>
                                    <p:set>
                                      <p:cBhvr>
                                        <p:cTn id="19" dur="1" fill="hold">
                                          <p:stCondLst>
                                            <p:cond delay="0"/>
                                          </p:stCondLst>
                                        </p:cTn>
                                        <p:tgtEl>
                                          <p:spTgt spid="39939"/>
                                        </p:tgtEl>
                                        <p:attrNameLst>
                                          <p:attrName>style.visibility</p:attrName>
                                        </p:attrNameLst>
                                      </p:cBhvr>
                                      <p:to>
                                        <p:strVal val="visible"/>
                                      </p:to>
                                    </p:set>
                                    <p:animEffect transition="in" filter="wipe(down)">
                                      <p:cBhvr>
                                        <p:cTn id="20" dur="10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flipH="1">
            <a:off x="327025" y="5373688"/>
            <a:ext cx="8421688" cy="1128712"/>
          </a:xfrm>
          <a:prstGeom prst="rect">
            <a:avLst/>
          </a:prstGeom>
        </p:spPr>
        <p:txBody>
          <a:bodyPr>
            <a:spAutoFit/>
          </a:bodyPr>
          <a:lstStyle/>
          <a:p>
            <a:pPr algn="ctr" eaLnBrk="1" fontAlgn="auto" hangingPunct="1">
              <a:lnSpc>
                <a:spcPct val="150000"/>
              </a:lnSpc>
              <a:spcBef>
                <a:spcPts val="0"/>
              </a:spcBef>
              <a:spcAft>
                <a:spcPts val="0"/>
              </a:spcAft>
              <a:defRPr/>
            </a:pPr>
            <a:r>
              <a:rPr lang="en-US" sz="2400" b="1" i="1" dirty="0">
                <a:effectLst>
                  <a:outerShdw blurRad="38100" dist="38100" dir="2700000" algn="tl">
                    <a:srgbClr val="000000">
                      <a:alpha val="43137"/>
                    </a:srgbClr>
                  </a:outerShdw>
                </a:effectLst>
                <a:latin typeface="Century" panose="02040604050505020304" pitchFamily="18" charset="0"/>
              </a:rPr>
              <a:t>Gradually, Rhodes became one of the most popular tourist destinations worldwide. </a:t>
            </a:r>
          </a:p>
        </p:txBody>
      </p:sp>
      <p:pic>
        <p:nvPicPr>
          <p:cNvPr id="40963" name="Εικόνα 3"/>
          <p:cNvPicPr>
            <a:picLocks noChangeAspect="1"/>
          </p:cNvPicPr>
          <p:nvPr/>
        </p:nvPicPr>
        <p:blipFill>
          <a:blip r:embed="rId3"/>
          <a:srcRect/>
          <a:stretch>
            <a:fillRect/>
          </a:stretch>
        </p:blipFill>
        <p:spPr bwMode="auto">
          <a:xfrm>
            <a:off x="323850" y="260350"/>
            <a:ext cx="8424863" cy="47625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1000"/>
                                        <p:tgtEl>
                                          <p:spTgt spid="40963"/>
                                        </p:tgtEl>
                                      </p:cBhvr>
                                    </p:animEffect>
                                    <p:anim calcmode="lin" valueType="num">
                                      <p:cBhvr>
                                        <p:cTn id="8" dur="1000" fill="hold"/>
                                        <p:tgtEl>
                                          <p:spTgt spid="40963"/>
                                        </p:tgtEl>
                                        <p:attrNameLst>
                                          <p:attrName>ppt_x</p:attrName>
                                        </p:attrNameLst>
                                      </p:cBhvr>
                                      <p:tavLst>
                                        <p:tav tm="0">
                                          <p:val>
                                            <p:strVal val="#ppt_x"/>
                                          </p:val>
                                        </p:tav>
                                        <p:tav tm="100000">
                                          <p:val>
                                            <p:strVal val="#ppt_x"/>
                                          </p:val>
                                        </p:tav>
                                      </p:tavLst>
                                    </p:anim>
                                    <p:anim calcmode="lin" valueType="num">
                                      <p:cBhvr>
                                        <p:cTn id="9" dur="1000" fill="hold"/>
                                        <p:tgtEl>
                                          <p:spTgt spid="40963"/>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150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406400" y="255588"/>
            <a:ext cx="8424863" cy="708025"/>
          </a:xfrm>
          <a:prstGeom prst="rect">
            <a:avLst/>
          </a:prstGeom>
          <a:noFill/>
          <a:ln>
            <a:noFill/>
          </a:ln>
        </p:spPr>
        <p:txBody>
          <a:bodyPr>
            <a:spAutoFit/>
          </a:bodyPr>
          <a:lstStyle/>
          <a:p>
            <a:pPr eaLnBrk="1" fontAlgn="auto" hangingPunct="1">
              <a:spcBef>
                <a:spcPts val="0"/>
              </a:spcBef>
              <a:spcAft>
                <a:spcPts val="0"/>
              </a:spcAft>
              <a:defRPr/>
            </a:pPr>
            <a:r>
              <a:rPr lang="en-US" sz="2000" b="1" dirty="0">
                <a:effectLst>
                  <a:outerShdw blurRad="38100" dist="38100" dir="2700000" algn="tl">
                    <a:srgbClr val="000000">
                      <a:alpha val="43137"/>
                    </a:srgbClr>
                  </a:outerShdw>
                </a:effectLst>
                <a:latin typeface="Century" panose="02040604050505020304" pitchFamily="18" charset="0"/>
              </a:rPr>
              <a:t>In 1988 the Medieval Town was declared World Heritage Site by UNESCO.</a:t>
            </a:r>
          </a:p>
        </p:txBody>
      </p:sp>
      <p:pic>
        <p:nvPicPr>
          <p:cNvPr id="9" name="Εικόνα 4"/>
          <p:cNvPicPr>
            <a:picLocks noChangeAspect="1"/>
          </p:cNvPicPr>
          <p:nvPr/>
        </p:nvPicPr>
        <p:blipFill>
          <a:blip r:embed="rId2"/>
          <a:srcRect/>
          <a:stretch>
            <a:fillRect/>
          </a:stretch>
        </p:blipFill>
        <p:spPr bwMode="auto">
          <a:xfrm>
            <a:off x="406400" y="1125538"/>
            <a:ext cx="8424863" cy="4606925"/>
          </a:xfrm>
          <a:prstGeom prst="rect">
            <a:avLst/>
          </a:prstGeom>
          <a:noFill/>
          <a:ln w="9525">
            <a:noFill/>
            <a:miter lim="800000"/>
            <a:headEnd/>
            <a:tailEnd/>
          </a:ln>
        </p:spPr>
      </p:pic>
      <p:sp>
        <p:nvSpPr>
          <p:cNvPr id="10" name="Ορθογώνιο 9"/>
          <p:cNvSpPr/>
          <p:nvPr/>
        </p:nvSpPr>
        <p:spPr>
          <a:xfrm>
            <a:off x="1835150" y="5922963"/>
            <a:ext cx="5832475" cy="446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i="1" dirty="0">
                <a:solidFill>
                  <a:schemeClr val="tx1"/>
                </a:solidFill>
                <a:effectLst>
                  <a:outerShdw blurRad="38100" dist="38100" dir="2700000" algn="tl">
                    <a:srgbClr val="000000">
                      <a:alpha val="43137"/>
                    </a:srgbClr>
                  </a:outerShdw>
                </a:effectLst>
                <a:latin typeface="Century" panose="02040604050505020304" pitchFamily="18" charset="0"/>
              </a:rPr>
              <a:t>The marine Gate –medieval city of Rhodes</a:t>
            </a:r>
            <a:endParaRPr lang="el-GR" sz="2000" b="1" i="1" dirty="0">
              <a:solidFill>
                <a:schemeClr val="tx1"/>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150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16" presetClass="entr" presetSubtype="21" fill="hold" grpId="0" nodeType="withEffect">
                                  <p:stCondLst>
                                    <p:cond delay="250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srcRect/>
          <a:stretch>
            <a:fillRect/>
          </a:stretch>
        </p:blipFill>
        <p:spPr bwMode="auto">
          <a:xfrm>
            <a:off x="250825" y="188913"/>
            <a:ext cx="6265863" cy="6264275"/>
          </a:xfrm>
          <a:prstGeom prst="rect">
            <a:avLst/>
          </a:prstGeom>
          <a:noFill/>
          <a:ln w="9525">
            <a:noFill/>
            <a:miter lim="800000"/>
            <a:headEnd/>
            <a:tailEnd/>
          </a:ln>
        </p:spPr>
      </p:pic>
      <p:sp>
        <p:nvSpPr>
          <p:cNvPr id="6" name="Ορθογώνιο 5"/>
          <p:cNvSpPr/>
          <p:nvPr/>
        </p:nvSpPr>
        <p:spPr>
          <a:xfrm>
            <a:off x="6383338" y="1196975"/>
            <a:ext cx="2736850" cy="1200150"/>
          </a:xfrm>
          <a:prstGeom prst="rect">
            <a:avLst/>
          </a:prstGeom>
        </p:spPr>
        <p:txBody>
          <a:bodyPr anchor="ctr">
            <a:spAutoFit/>
          </a:bodyPr>
          <a:lstStyle/>
          <a:p>
            <a:pPr algn="ctr" eaLnBrk="1" fontAlgn="auto" hangingPunct="1">
              <a:spcBef>
                <a:spcPts val="0"/>
              </a:spcBef>
              <a:spcAft>
                <a:spcPts val="0"/>
              </a:spcAft>
              <a:defRPr/>
            </a:pPr>
            <a:r>
              <a:rPr lang="en-US" sz="2400" b="1" i="1" dirty="0">
                <a:effectLst>
                  <a:outerShdw blurRad="38100" dist="38100" dir="2700000" algn="tl">
                    <a:srgbClr val="000000">
                      <a:alpha val="43137"/>
                    </a:srgbClr>
                  </a:outerShdw>
                </a:effectLst>
                <a:latin typeface="Century" panose="02040604050505020304" pitchFamily="18" charset="0"/>
              </a:rPr>
              <a:t>Rhodes</a:t>
            </a:r>
          </a:p>
          <a:p>
            <a:pPr algn="ctr" eaLnBrk="1" fontAlgn="auto" hangingPunct="1">
              <a:spcBef>
                <a:spcPts val="0"/>
              </a:spcBef>
              <a:spcAft>
                <a:spcPts val="0"/>
              </a:spcAft>
              <a:defRPr/>
            </a:pPr>
            <a:r>
              <a:rPr lang="en-US" sz="2400" b="1" i="1" dirty="0">
                <a:effectLst>
                  <a:outerShdw blurRad="38100" dist="38100" dir="2700000" algn="tl">
                    <a:srgbClr val="000000">
                      <a:alpha val="43137"/>
                    </a:srgbClr>
                  </a:outerShdw>
                </a:effectLst>
                <a:latin typeface="Century" panose="02040604050505020304" pitchFamily="18" charset="0"/>
              </a:rPr>
              <a:t>a crossroad </a:t>
            </a:r>
          </a:p>
          <a:p>
            <a:pPr algn="ctr" eaLnBrk="1" fontAlgn="auto" hangingPunct="1">
              <a:spcBef>
                <a:spcPts val="0"/>
              </a:spcBef>
              <a:spcAft>
                <a:spcPts val="0"/>
              </a:spcAft>
              <a:defRPr/>
            </a:pPr>
            <a:r>
              <a:rPr lang="en-US" sz="2400" b="1" i="1" dirty="0">
                <a:effectLst>
                  <a:outerShdw blurRad="38100" dist="38100" dir="2700000" algn="tl">
                    <a:srgbClr val="000000">
                      <a:alpha val="43137"/>
                    </a:srgbClr>
                  </a:outerShdw>
                </a:effectLst>
                <a:latin typeface="Century" panose="02040604050505020304" pitchFamily="18" charset="0"/>
              </a:rPr>
              <a:t>of civilizations</a:t>
            </a:r>
            <a:endParaRPr lang="el-GR" sz="2400" b="1" i="1" dirty="0">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500"/>
                            </p:stCondLst>
                            <p:childTnLst>
                              <p:par>
                                <p:cTn id="10" presetID="22" presetClass="entr" presetSubtype="4" fill="hold" grpId="0" nodeType="after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gradFill rotWithShape="1">
          <a:gsLst>
            <a:gs pos="34000">
              <a:schemeClr val="bg2">
                <a:lumMod val="60000"/>
                <a:lumOff val="4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2012" name="Text Box 28"/>
          <p:cNvSpPr txBox="1">
            <a:spLocks noChangeArrowheads="1"/>
          </p:cNvSpPr>
          <p:nvPr/>
        </p:nvSpPr>
        <p:spPr bwMode="auto">
          <a:xfrm>
            <a:off x="1093788" y="5229225"/>
            <a:ext cx="6883400" cy="1152525"/>
          </a:xfrm>
          <a:prstGeom prst="rect">
            <a:avLst/>
          </a:prstGeom>
          <a:noFill/>
          <a:ln>
            <a:noFill/>
          </a:ln>
          <a:extLst/>
        </p:spPr>
        <p:txBody>
          <a:bodyP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eaLnBrk="1" fontAlgn="auto" hangingPunct="1">
              <a:lnSpc>
                <a:spcPct val="150000"/>
              </a:lnSpc>
              <a:spcBef>
                <a:spcPct val="50000"/>
              </a:spcBef>
              <a:spcAft>
                <a:spcPts val="0"/>
              </a:spcAft>
              <a:defRPr/>
            </a:pPr>
            <a:r>
              <a:rPr lang="el-GR" altLang="el-GR" sz="1600" b="1" dirty="0" err="1" smtClean="0">
                <a:solidFill>
                  <a:schemeClr val="tx1">
                    <a:lumMod val="75000"/>
                  </a:schemeClr>
                </a:solidFill>
                <a:latin typeface="Century" panose="02040604050505020304" pitchFamily="18" charset="0"/>
              </a:rPr>
              <a:t>Rhodes</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is</a:t>
            </a:r>
            <a:r>
              <a:rPr lang="el-GR" altLang="el-GR" sz="1600" b="1" dirty="0" smtClean="0">
                <a:solidFill>
                  <a:schemeClr val="tx1">
                    <a:lumMod val="75000"/>
                  </a:schemeClr>
                </a:solidFill>
                <a:latin typeface="Century" panose="02040604050505020304" pitchFamily="18" charset="0"/>
              </a:rPr>
              <a:t> the </a:t>
            </a:r>
            <a:r>
              <a:rPr lang="el-GR" altLang="el-GR" sz="1600" b="1" dirty="0" err="1" smtClean="0">
                <a:solidFill>
                  <a:schemeClr val="tx1">
                    <a:lumMod val="75000"/>
                  </a:schemeClr>
                </a:solidFill>
                <a:latin typeface="Century" panose="02040604050505020304" pitchFamily="18" charset="0"/>
              </a:rPr>
              <a:t>largest</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island</a:t>
            </a:r>
            <a:r>
              <a:rPr lang="el-GR" altLang="el-GR" sz="1600" b="1" dirty="0" smtClean="0">
                <a:solidFill>
                  <a:schemeClr val="tx1">
                    <a:lumMod val="75000"/>
                  </a:schemeClr>
                </a:solidFill>
                <a:latin typeface="Century" panose="02040604050505020304" pitchFamily="18" charset="0"/>
              </a:rPr>
              <a:t> in the </a:t>
            </a:r>
            <a:r>
              <a:rPr lang="el-GR" altLang="el-GR" sz="1600" b="1" dirty="0" err="1" smtClean="0">
                <a:solidFill>
                  <a:schemeClr val="tx1">
                    <a:lumMod val="75000"/>
                  </a:schemeClr>
                </a:solidFill>
                <a:latin typeface="Century" panose="02040604050505020304" pitchFamily="18" charset="0"/>
              </a:rPr>
              <a:t>Dodecanese</a:t>
            </a:r>
            <a:r>
              <a:rPr lang="en-US" altLang="el-GR" sz="1600" b="1" dirty="0" smtClean="0">
                <a:solidFill>
                  <a:schemeClr val="tx1">
                    <a:lumMod val="75000"/>
                  </a:schemeClr>
                </a:solidFill>
                <a:latin typeface="Century" panose="02040604050505020304" pitchFamily="18" charset="0"/>
              </a:rPr>
              <a:t> and the fourth largest in Greece</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Its</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capital</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city</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located</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at</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its</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northern</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tip</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is</a:t>
            </a:r>
            <a:r>
              <a:rPr lang="el-GR" altLang="el-GR" sz="1600" b="1" dirty="0" smtClean="0">
                <a:solidFill>
                  <a:schemeClr val="tx1">
                    <a:lumMod val="75000"/>
                  </a:schemeClr>
                </a:solidFill>
                <a:latin typeface="Century" panose="02040604050505020304" pitchFamily="18" charset="0"/>
              </a:rPr>
              <a:t> the </a:t>
            </a:r>
            <a:r>
              <a:rPr lang="el-GR" altLang="el-GR" sz="1600" b="1" dirty="0" err="1" smtClean="0">
                <a:solidFill>
                  <a:schemeClr val="tx1">
                    <a:lumMod val="75000"/>
                  </a:schemeClr>
                </a:solidFill>
                <a:latin typeface="Century" panose="02040604050505020304" pitchFamily="18" charset="0"/>
              </a:rPr>
              <a:t>capital</a:t>
            </a:r>
            <a:r>
              <a:rPr lang="el-GR" altLang="el-GR" sz="1600" b="1" dirty="0" smtClean="0">
                <a:solidFill>
                  <a:schemeClr val="tx1">
                    <a:lumMod val="75000"/>
                  </a:schemeClr>
                </a:solidFill>
                <a:latin typeface="Century" panose="02040604050505020304" pitchFamily="18" charset="0"/>
              </a:rPr>
              <a:t> of the </a:t>
            </a:r>
            <a:r>
              <a:rPr lang="el-GR" altLang="el-GR" sz="1600" b="1" dirty="0" err="1" smtClean="0">
                <a:solidFill>
                  <a:schemeClr val="tx1">
                    <a:lumMod val="75000"/>
                  </a:schemeClr>
                </a:solidFill>
                <a:latin typeface="Century" panose="02040604050505020304" pitchFamily="18" charset="0"/>
              </a:rPr>
              <a:t>Prefecture</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with</a:t>
            </a:r>
            <a:r>
              <a:rPr lang="el-GR" altLang="el-GR" sz="1600" b="1" dirty="0" smtClean="0">
                <a:solidFill>
                  <a:schemeClr val="tx1">
                    <a:lumMod val="75000"/>
                  </a:schemeClr>
                </a:solidFill>
                <a:latin typeface="Century" panose="02040604050505020304" pitchFamily="18" charset="0"/>
              </a:rPr>
              <a:t> the </a:t>
            </a:r>
            <a:r>
              <a:rPr lang="el-GR" altLang="el-GR" sz="1600" b="1" dirty="0" err="1" smtClean="0">
                <a:solidFill>
                  <a:schemeClr val="tx1">
                    <a:lumMod val="75000"/>
                  </a:schemeClr>
                </a:solidFill>
                <a:latin typeface="Century" panose="02040604050505020304" pitchFamily="18" charset="0"/>
              </a:rPr>
              <a:t>Medieval</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Town</a:t>
            </a:r>
            <a:r>
              <a:rPr lang="el-GR" altLang="el-GR" sz="1600" b="1" dirty="0" smtClean="0">
                <a:solidFill>
                  <a:schemeClr val="tx1">
                    <a:lumMod val="75000"/>
                  </a:schemeClr>
                </a:solidFill>
                <a:latin typeface="Century" panose="02040604050505020304" pitchFamily="18" charset="0"/>
              </a:rPr>
              <a:t> in </a:t>
            </a:r>
            <a:r>
              <a:rPr lang="el-GR" altLang="el-GR" sz="1600" b="1" dirty="0" err="1" smtClean="0">
                <a:solidFill>
                  <a:schemeClr val="tx1">
                    <a:lumMod val="75000"/>
                  </a:schemeClr>
                </a:solidFill>
                <a:latin typeface="Century" panose="02040604050505020304" pitchFamily="18" charset="0"/>
              </a:rPr>
              <a:t>its</a:t>
            </a:r>
            <a:r>
              <a:rPr lang="el-GR" altLang="el-GR" sz="1600" b="1" dirty="0" smtClean="0">
                <a:solidFill>
                  <a:schemeClr val="tx1">
                    <a:lumMod val="75000"/>
                  </a:schemeClr>
                </a:solidFill>
                <a:latin typeface="Century" panose="02040604050505020304" pitchFamily="18" charset="0"/>
              </a:rPr>
              <a:t> </a:t>
            </a:r>
            <a:r>
              <a:rPr lang="el-GR" altLang="el-GR" sz="1600" b="1" dirty="0" err="1" smtClean="0">
                <a:solidFill>
                  <a:schemeClr val="tx1">
                    <a:lumMod val="75000"/>
                  </a:schemeClr>
                </a:solidFill>
                <a:latin typeface="Century" panose="02040604050505020304" pitchFamily="18" charset="0"/>
              </a:rPr>
              <a:t>centre</a:t>
            </a:r>
            <a:r>
              <a:rPr lang="el-GR" altLang="el-GR" sz="1400" dirty="0" smtClean="0">
                <a:solidFill>
                  <a:schemeClr val="tx1">
                    <a:lumMod val="75000"/>
                  </a:schemeClr>
                </a:solidFill>
                <a:latin typeface="Century" panose="02040604050505020304" pitchFamily="18" charset="0"/>
              </a:rPr>
              <a:t>. </a:t>
            </a:r>
            <a:endParaRPr lang="en-GB" altLang="el-GR" sz="1400" dirty="0" smtClean="0">
              <a:solidFill>
                <a:schemeClr val="tx1">
                  <a:lumMod val="75000"/>
                </a:schemeClr>
              </a:solidFill>
              <a:latin typeface="Century" panose="02040604050505020304" pitchFamily="18" charset="0"/>
            </a:endParaRPr>
          </a:p>
        </p:txBody>
      </p:sp>
      <p:pic>
        <p:nvPicPr>
          <p:cNvPr id="7" name="Εικόνα 6"/>
          <p:cNvPicPr>
            <a:picLocks noChangeAspect="1"/>
          </p:cNvPicPr>
          <p:nvPr/>
        </p:nvPicPr>
        <p:blipFill>
          <a:blip r:embed="rId4"/>
          <a:srcRect/>
          <a:stretch>
            <a:fillRect/>
          </a:stretch>
        </p:blipFill>
        <p:spPr bwMode="auto">
          <a:xfrm>
            <a:off x="395288" y="188913"/>
            <a:ext cx="8280400" cy="4968875"/>
          </a:xfrm>
          <a:prstGeom prst="rect">
            <a:avLst/>
          </a:prstGeom>
          <a:noFill/>
          <a:ln w="9525">
            <a:noFill/>
            <a:miter lim="800000"/>
            <a:headEnd/>
            <a:tailEnd/>
          </a:ln>
        </p:spPr>
      </p:pic>
    </p:spTree>
    <p:custDataLst>
      <p:tags r:id="rId1"/>
    </p:custData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nodeType="afterGroup">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2012"/>
                                        </p:tgtEl>
                                        <p:attrNameLst>
                                          <p:attrName>style.visibility</p:attrName>
                                        </p:attrNameLst>
                                      </p:cBhvr>
                                      <p:to>
                                        <p:strVal val="visible"/>
                                      </p:to>
                                    </p:set>
                                    <p:animEffect transition="in" filter="fade">
                                      <p:cBhvr>
                                        <p:cTn id="11" dur="1000"/>
                                        <p:tgtEl>
                                          <p:spTgt spid="42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4" name="Text Box 8"/>
          <p:cNvSpPr txBox="1">
            <a:spLocks noChangeArrowheads="1"/>
          </p:cNvSpPr>
          <p:nvPr/>
        </p:nvSpPr>
        <p:spPr bwMode="auto">
          <a:xfrm>
            <a:off x="4572000" y="1125538"/>
            <a:ext cx="4156075" cy="452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lgn="ctr">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fontAlgn="auto" hangingPunct="1">
              <a:spcBef>
                <a:spcPct val="0"/>
              </a:spcBef>
              <a:spcAft>
                <a:spcPts val="0"/>
              </a:spcAft>
              <a:buClrTx/>
              <a:buSzTx/>
              <a:buFontTx/>
              <a:buNone/>
              <a:defRPr/>
            </a:pPr>
            <a:r>
              <a:rPr lang="el-GR" altLang="el-GR" sz="2400" b="1" dirty="0" smtClean="0">
                <a:solidFill>
                  <a:schemeClr val="tx1">
                    <a:lumMod val="75000"/>
                  </a:schemeClr>
                </a:solidFill>
                <a:latin typeface="Century" panose="02040604050505020304" pitchFamily="18" charset="0"/>
              </a:rPr>
              <a:t>The </a:t>
            </a:r>
            <a:r>
              <a:rPr lang="el-GR" altLang="el-GR" sz="2400" b="1" dirty="0" err="1" smtClean="0">
                <a:solidFill>
                  <a:schemeClr val="tx1">
                    <a:lumMod val="75000"/>
                  </a:schemeClr>
                </a:solidFill>
                <a:latin typeface="Century" panose="02040604050505020304" pitchFamily="18" charset="0"/>
              </a:rPr>
              <a:t>island</a:t>
            </a:r>
            <a:r>
              <a:rPr lang="el-GR" altLang="el-GR" sz="2400" b="1" dirty="0" smtClean="0">
                <a:solidFill>
                  <a:schemeClr val="tx1">
                    <a:lumMod val="75000"/>
                  </a:schemeClr>
                </a:solidFill>
                <a:latin typeface="Century" panose="02040604050505020304" pitchFamily="18" charset="0"/>
              </a:rPr>
              <a:t> </a:t>
            </a:r>
            <a:r>
              <a:rPr lang="en-US" altLang="el-GR" sz="2400" b="1" dirty="0" smtClean="0">
                <a:solidFill>
                  <a:schemeClr val="tx1">
                    <a:lumMod val="75000"/>
                  </a:schemeClr>
                </a:solidFill>
                <a:latin typeface="Century" panose="02040604050505020304" pitchFamily="18" charset="0"/>
              </a:rPr>
              <a:t>of Rhodes </a:t>
            </a:r>
            <a:r>
              <a:rPr lang="el-GR" altLang="el-GR" sz="2400" b="1" dirty="0" err="1" smtClean="0">
                <a:solidFill>
                  <a:schemeClr val="tx1">
                    <a:lumMod val="75000"/>
                  </a:schemeClr>
                </a:solidFill>
                <a:latin typeface="Century" panose="02040604050505020304" pitchFamily="18" charset="0"/>
              </a:rPr>
              <a:t>is</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mountainous</a:t>
            </a:r>
            <a:r>
              <a:rPr lang="en-US" altLang="el-GR" sz="2400" b="1" dirty="0" smtClean="0">
                <a:solidFill>
                  <a:schemeClr val="tx1">
                    <a:lumMod val="75000"/>
                  </a:schemeClr>
                </a:solidFill>
                <a:latin typeface="Century" panose="02040604050505020304" pitchFamily="18" charset="0"/>
              </a:rPr>
              <a:t>. The main mountain is </a:t>
            </a:r>
            <a:r>
              <a:rPr lang="el-GR" altLang="el-GR" sz="2400" b="1" dirty="0" err="1" smtClean="0">
                <a:solidFill>
                  <a:schemeClr val="tx1">
                    <a:lumMod val="75000"/>
                  </a:schemeClr>
                </a:solidFill>
                <a:latin typeface="Century" panose="02040604050505020304" pitchFamily="18" charset="0"/>
              </a:rPr>
              <a:t>Atavyros</a:t>
            </a:r>
            <a:r>
              <a:rPr lang="en-US" altLang="el-GR" sz="2400" b="1" dirty="0" smtClean="0">
                <a:solidFill>
                  <a:schemeClr val="tx1">
                    <a:lumMod val="75000"/>
                  </a:schemeClr>
                </a:solidFill>
                <a:latin typeface="Century" panose="02040604050505020304" pitchFamily="18" charset="0"/>
              </a:rPr>
              <a:t>.</a:t>
            </a:r>
          </a:p>
          <a:p>
            <a:pPr eaLnBrk="1" fontAlgn="auto" hangingPunct="1">
              <a:spcBef>
                <a:spcPct val="0"/>
              </a:spcBef>
              <a:spcAft>
                <a:spcPts val="0"/>
              </a:spcAft>
              <a:buClrTx/>
              <a:buSzTx/>
              <a:buFontTx/>
              <a:buNone/>
              <a:defRPr/>
            </a:pPr>
            <a:r>
              <a:rPr lang="el-GR" altLang="el-GR" sz="2400" b="1" dirty="0" err="1" smtClean="0">
                <a:solidFill>
                  <a:schemeClr val="tx1">
                    <a:lumMod val="75000"/>
                  </a:schemeClr>
                </a:solidFill>
                <a:latin typeface="Century" panose="02040604050505020304" pitchFamily="18" charset="0"/>
              </a:rPr>
              <a:t>Rhodes</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has</a:t>
            </a:r>
            <a:r>
              <a:rPr lang="el-GR" altLang="el-GR" sz="2400" b="1" dirty="0" smtClean="0">
                <a:solidFill>
                  <a:schemeClr val="tx1">
                    <a:lumMod val="75000"/>
                  </a:schemeClr>
                </a:solidFill>
                <a:latin typeface="Century" panose="02040604050505020304" pitchFamily="18" charset="0"/>
              </a:rPr>
              <a:t> a </a:t>
            </a:r>
            <a:r>
              <a:rPr lang="en-US" altLang="el-GR" sz="2400" b="1" dirty="0" smtClean="0">
                <a:solidFill>
                  <a:schemeClr val="tx1">
                    <a:lumMod val="75000"/>
                  </a:schemeClr>
                </a:solidFill>
                <a:latin typeface="Century" panose="02040604050505020304" pitchFamily="18" charset="0"/>
              </a:rPr>
              <a:t>m</a:t>
            </a:r>
            <a:r>
              <a:rPr lang="el-GR" altLang="el-GR" sz="2400" b="1" dirty="0" err="1" smtClean="0">
                <a:solidFill>
                  <a:schemeClr val="tx1">
                    <a:lumMod val="75000"/>
                  </a:schemeClr>
                </a:solidFill>
                <a:latin typeface="Century" panose="02040604050505020304" pitchFamily="18" charset="0"/>
              </a:rPr>
              <a:t>editerranean</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climate</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mild</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winters</a:t>
            </a:r>
            <a:r>
              <a:rPr lang="el-GR" altLang="el-GR" sz="2400" b="1" dirty="0" smtClean="0">
                <a:solidFill>
                  <a:schemeClr val="tx1">
                    <a:lumMod val="75000"/>
                  </a:schemeClr>
                </a:solidFill>
                <a:latin typeface="Century" panose="02040604050505020304" pitchFamily="18" charset="0"/>
              </a:rPr>
              <a:t>, and </a:t>
            </a:r>
            <a:r>
              <a:rPr lang="en-US" altLang="el-GR" sz="2400" b="1" dirty="0" smtClean="0">
                <a:solidFill>
                  <a:schemeClr val="tx1">
                    <a:lumMod val="75000"/>
                  </a:schemeClr>
                </a:solidFill>
                <a:latin typeface="Century" panose="02040604050505020304" pitchFamily="18" charset="0"/>
              </a:rPr>
              <a:t>hot </a:t>
            </a:r>
            <a:r>
              <a:rPr lang="el-GR" altLang="el-GR" sz="2400" b="1" dirty="0" err="1" smtClean="0">
                <a:solidFill>
                  <a:schemeClr val="tx1">
                    <a:lumMod val="75000"/>
                  </a:schemeClr>
                </a:solidFill>
                <a:latin typeface="Century" panose="02040604050505020304" pitchFamily="18" charset="0"/>
              </a:rPr>
              <a:t>summers</a:t>
            </a:r>
            <a:r>
              <a:rPr lang="en-US"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It</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has</a:t>
            </a:r>
            <a:r>
              <a:rPr lang="el-GR" altLang="el-GR" sz="2400" b="1" dirty="0" smtClean="0">
                <a:solidFill>
                  <a:schemeClr val="tx1">
                    <a:lumMod val="75000"/>
                  </a:schemeClr>
                </a:solidFill>
                <a:latin typeface="Century" panose="02040604050505020304" pitchFamily="18" charset="0"/>
              </a:rPr>
              <a:t> 300 </a:t>
            </a:r>
            <a:r>
              <a:rPr lang="el-GR" altLang="el-GR" sz="2400" b="1" dirty="0" err="1" smtClean="0">
                <a:solidFill>
                  <a:schemeClr val="tx1">
                    <a:lumMod val="75000"/>
                  </a:schemeClr>
                </a:solidFill>
                <a:latin typeface="Century" panose="02040604050505020304" pitchFamily="18" charset="0"/>
              </a:rPr>
              <a:t>days</a:t>
            </a:r>
            <a:r>
              <a:rPr lang="en-US" altLang="el-GR" sz="2400" b="1" dirty="0" smtClean="0">
                <a:solidFill>
                  <a:schemeClr val="tx1">
                    <a:lumMod val="75000"/>
                  </a:schemeClr>
                </a:solidFill>
                <a:latin typeface="Century" panose="02040604050505020304" pitchFamily="18" charset="0"/>
              </a:rPr>
              <a:t> of sunshine</a:t>
            </a:r>
            <a:r>
              <a:rPr lang="el-GR" altLang="el-GR" sz="2400" b="1" dirty="0" smtClean="0">
                <a:solidFill>
                  <a:schemeClr val="tx1">
                    <a:lumMod val="75000"/>
                  </a:schemeClr>
                </a:solidFill>
                <a:latin typeface="Century" panose="02040604050505020304" pitchFamily="18" charset="0"/>
              </a:rPr>
              <a:t> a </a:t>
            </a:r>
            <a:r>
              <a:rPr lang="el-GR" altLang="el-GR" sz="2400" b="1" dirty="0" err="1" smtClean="0">
                <a:solidFill>
                  <a:schemeClr val="tx1">
                    <a:lumMod val="75000"/>
                  </a:schemeClr>
                </a:solidFill>
                <a:latin typeface="Century" panose="02040604050505020304" pitchFamily="18" charset="0"/>
              </a:rPr>
              <a:t>year</a:t>
            </a:r>
            <a:r>
              <a:rPr lang="el-GR" altLang="el-GR" sz="2400" b="1" dirty="0" smtClean="0">
                <a:solidFill>
                  <a:schemeClr val="tx1">
                    <a:lumMod val="75000"/>
                  </a:schemeClr>
                </a:solidFill>
                <a:latin typeface="Century" panose="02040604050505020304" pitchFamily="18" charset="0"/>
              </a:rPr>
              <a:t> and </a:t>
            </a:r>
            <a:r>
              <a:rPr lang="el-GR" altLang="el-GR" sz="2400" b="1" dirty="0" err="1" smtClean="0">
                <a:solidFill>
                  <a:schemeClr val="tx1">
                    <a:lumMod val="75000"/>
                  </a:schemeClr>
                </a:solidFill>
                <a:latin typeface="Century" panose="02040604050505020304" pitchFamily="18" charset="0"/>
              </a:rPr>
              <a:t>high</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humidity</a:t>
            </a:r>
            <a:r>
              <a:rPr lang="el-GR" altLang="el-GR" sz="2400" b="1" dirty="0" smtClean="0">
                <a:solidFill>
                  <a:schemeClr val="tx1">
                    <a:lumMod val="75000"/>
                  </a:schemeClr>
                </a:solidFill>
                <a:latin typeface="Century" panose="02040604050505020304" pitchFamily="18" charset="0"/>
              </a:rPr>
              <a:t>. </a:t>
            </a:r>
            <a:endParaRPr lang="en-US" altLang="el-GR" sz="2400" b="1" dirty="0" smtClean="0">
              <a:solidFill>
                <a:schemeClr val="tx1">
                  <a:lumMod val="75000"/>
                </a:schemeClr>
              </a:solidFill>
              <a:latin typeface="Century" panose="02040604050505020304" pitchFamily="18" charset="0"/>
            </a:endParaRPr>
          </a:p>
          <a:p>
            <a:pPr eaLnBrk="1" fontAlgn="auto" hangingPunct="1">
              <a:spcBef>
                <a:spcPct val="0"/>
              </a:spcBef>
              <a:spcAft>
                <a:spcPts val="0"/>
              </a:spcAft>
              <a:buClrTx/>
              <a:buSzTx/>
              <a:buFontTx/>
              <a:buNone/>
              <a:defRPr/>
            </a:pPr>
            <a:r>
              <a:rPr lang="el-GR" altLang="el-GR" sz="2400" b="1" dirty="0" smtClean="0">
                <a:solidFill>
                  <a:schemeClr val="tx1">
                    <a:lumMod val="75000"/>
                  </a:schemeClr>
                </a:solidFill>
                <a:latin typeface="Century" panose="02040604050505020304" pitchFamily="18" charset="0"/>
              </a:rPr>
              <a:t> The </a:t>
            </a:r>
            <a:r>
              <a:rPr lang="el-GR" altLang="el-GR" sz="2400" b="1" dirty="0" err="1" smtClean="0">
                <a:solidFill>
                  <a:schemeClr val="tx1">
                    <a:lumMod val="75000"/>
                  </a:schemeClr>
                </a:solidFill>
                <a:latin typeface="Century" panose="02040604050505020304" pitchFamily="18" charset="0"/>
              </a:rPr>
              <a:t>island's</a:t>
            </a:r>
            <a:r>
              <a:rPr lang="el-GR" altLang="el-GR" sz="2400" b="1" dirty="0" smtClean="0">
                <a:solidFill>
                  <a:schemeClr val="tx1">
                    <a:lumMod val="75000"/>
                  </a:schemeClr>
                </a:solidFill>
                <a:latin typeface="Century" panose="02040604050505020304" pitchFamily="18" charset="0"/>
              </a:rPr>
              <a:t> </a:t>
            </a:r>
            <a:r>
              <a:rPr lang="en-US" altLang="el-GR" sz="2400" b="1" dirty="0" smtClean="0">
                <a:solidFill>
                  <a:schemeClr val="tx1">
                    <a:lumMod val="75000"/>
                  </a:schemeClr>
                </a:solidFill>
                <a:latin typeface="Century" panose="02040604050505020304" pitchFamily="18" charset="0"/>
              </a:rPr>
              <a:t>main </a:t>
            </a:r>
            <a:r>
              <a:rPr lang="el-GR" altLang="el-GR" sz="2400" b="1" dirty="0" err="1" smtClean="0">
                <a:solidFill>
                  <a:schemeClr val="tx1">
                    <a:lumMod val="75000"/>
                  </a:schemeClr>
                </a:solidFill>
                <a:latin typeface="Century" panose="02040604050505020304" pitchFamily="18" charset="0"/>
              </a:rPr>
              <a:t>products</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are</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olive</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oil</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wine</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vegetables</a:t>
            </a:r>
            <a:r>
              <a:rPr lang="el-GR" altLang="el-GR" sz="2400" b="1" dirty="0" smtClean="0">
                <a:solidFill>
                  <a:schemeClr val="tx1">
                    <a:lumMod val="75000"/>
                  </a:schemeClr>
                </a:solidFill>
                <a:latin typeface="Century" panose="02040604050505020304" pitchFamily="18" charset="0"/>
              </a:rPr>
              <a:t> and </a:t>
            </a:r>
            <a:r>
              <a:rPr lang="el-GR" altLang="el-GR" sz="2400" b="1" dirty="0" err="1" smtClean="0">
                <a:solidFill>
                  <a:schemeClr val="tx1">
                    <a:lumMod val="75000"/>
                  </a:schemeClr>
                </a:solidFill>
                <a:latin typeface="Century" panose="02040604050505020304" pitchFamily="18" charset="0"/>
              </a:rPr>
              <a:t>citrus</a:t>
            </a:r>
            <a:r>
              <a:rPr lang="el-GR" altLang="el-GR" sz="2400" b="1" dirty="0" smtClean="0">
                <a:solidFill>
                  <a:schemeClr val="tx1">
                    <a:lumMod val="75000"/>
                  </a:schemeClr>
                </a:solidFill>
                <a:latin typeface="Century" panose="02040604050505020304" pitchFamily="18" charset="0"/>
              </a:rPr>
              <a:t> </a:t>
            </a:r>
            <a:r>
              <a:rPr lang="el-GR" altLang="el-GR" sz="2400" b="1" dirty="0" err="1" smtClean="0">
                <a:solidFill>
                  <a:schemeClr val="tx1">
                    <a:lumMod val="75000"/>
                  </a:schemeClr>
                </a:solidFill>
                <a:latin typeface="Century" panose="02040604050505020304" pitchFamily="18" charset="0"/>
              </a:rPr>
              <a:t>fruit</a:t>
            </a:r>
            <a:r>
              <a:rPr lang="el-GR" altLang="el-GR" sz="2400" b="1" dirty="0" smtClean="0">
                <a:solidFill>
                  <a:schemeClr val="tx1">
                    <a:lumMod val="75000"/>
                  </a:schemeClr>
                </a:solidFill>
                <a:latin typeface="Century" panose="02040604050505020304" pitchFamily="18" charset="0"/>
              </a:rPr>
              <a:t>. </a:t>
            </a:r>
          </a:p>
        </p:txBody>
      </p:sp>
      <p:pic>
        <p:nvPicPr>
          <p:cNvPr id="15363" name="Εικόνα 1"/>
          <p:cNvPicPr>
            <a:picLocks noChangeAspect="1"/>
          </p:cNvPicPr>
          <p:nvPr/>
        </p:nvPicPr>
        <p:blipFill>
          <a:blip r:embed="rId2"/>
          <a:srcRect/>
          <a:stretch>
            <a:fillRect/>
          </a:stretch>
        </p:blipFill>
        <p:spPr bwMode="auto">
          <a:xfrm>
            <a:off x="0" y="1052513"/>
            <a:ext cx="4451350" cy="4924425"/>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000"/>
                                  </p:stCondLst>
                                  <p:childTnLst>
                                    <p:set>
                                      <p:cBhvr>
                                        <p:cTn id="6" dur="1" fill="hold">
                                          <p:stCondLst>
                                            <p:cond delay="0"/>
                                          </p:stCondLst>
                                        </p:cTn>
                                        <p:tgtEl>
                                          <p:spTgt spid="15363"/>
                                        </p:tgtEl>
                                        <p:attrNameLst>
                                          <p:attrName>style.visibility</p:attrName>
                                        </p:attrNameLst>
                                      </p:cBhvr>
                                      <p:to>
                                        <p:strVal val="visible"/>
                                      </p:to>
                                    </p:set>
                                    <p:animEffect transition="in" filter="barn(inVertical)">
                                      <p:cBhvr>
                                        <p:cTn id="7" dur="1000"/>
                                        <p:tgtEl>
                                          <p:spTgt spid="15363"/>
                                        </p:tgtEl>
                                      </p:cBhvr>
                                    </p:animEffect>
                                  </p:childTnLst>
                                </p:cTn>
                              </p:par>
                              <p:par>
                                <p:cTn id="8" presetID="42" presetClass="entr" presetSubtype="0" fill="hold" grpId="0" nodeType="withEffect">
                                  <p:stCondLst>
                                    <p:cond delay="750"/>
                                  </p:stCondLst>
                                  <p:childTnLst>
                                    <p:set>
                                      <p:cBhvr>
                                        <p:cTn id="9" dur="1" fill="hold">
                                          <p:stCondLst>
                                            <p:cond delay="0"/>
                                          </p:stCondLst>
                                        </p:cTn>
                                        <p:tgtEl>
                                          <p:spTgt spid="173064"/>
                                        </p:tgtEl>
                                        <p:attrNameLst>
                                          <p:attrName>style.visibility</p:attrName>
                                        </p:attrNameLst>
                                      </p:cBhvr>
                                      <p:to>
                                        <p:strVal val="visible"/>
                                      </p:to>
                                    </p:set>
                                    <p:animEffect transition="in" filter="fade">
                                      <p:cBhvr>
                                        <p:cTn id="10" dur="1000"/>
                                        <p:tgtEl>
                                          <p:spTgt spid="173064"/>
                                        </p:tgtEl>
                                      </p:cBhvr>
                                    </p:animEffect>
                                    <p:anim calcmode="lin" valueType="num">
                                      <p:cBhvr>
                                        <p:cTn id="11" dur="1000" fill="hold"/>
                                        <p:tgtEl>
                                          <p:spTgt spid="173064"/>
                                        </p:tgtEl>
                                        <p:attrNameLst>
                                          <p:attrName>ppt_x</p:attrName>
                                        </p:attrNameLst>
                                      </p:cBhvr>
                                      <p:tavLst>
                                        <p:tav tm="0">
                                          <p:val>
                                            <p:strVal val="#ppt_x"/>
                                          </p:val>
                                        </p:tav>
                                        <p:tav tm="100000">
                                          <p:val>
                                            <p:strVal val="#ppt_x"/>
                                          </p:val>
                                        </p:tav>
                                      </p:tavLst>
                                    </p:anim>
                                    <p:anim calcmode="lin" valueType="num">
                                      <p:cBhvr>
                                        <p:cTn id="12" dur="1000" fill="hold"/>
                                        <p:tgtEl>
                                          <p:spTgt spid="1730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2 - Ορθογώνιο"/>
          <p:cNvSpPr>
            <a:spLocks noChangeArrowheads="1"/>
          </p:cNvSpPr>
          <p:nvPr/>
        </p:nvSpPr>
        <p:spPr bwMode="auto">
          <a:xfrm>
            <a:off x="4716463" y="908050"/>
            <a:ext cx="40005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fontAlgn="auto" hangingPunct="1">
              <a:spcBef>
                <a:spcPct val="0"/>
              </a:spcBef>
              <a:spcAft>
                <a:spcPts val="0"/>
              </a:spcAft>
              <a:buClrTx/>
              <a:buSzTx/>
              <a:buFontTx/>
              <a:buNone/>
              <a:defRPr/>
            </a:pPr>
            <a:r>
              <a:rPr lang="el-GR" altLang="el-GR" sz="2600" b="1" dirty="0" err="1" smtClean="0">
                <a:latin typeface="Century" panose="02040604050505020304" pitchFamily="18" charset="0"/>
              </a:rPr>
              <a:t>Typical</a:t>
            </a:r>
            <a:r>
              <a:rPr lang="el-GR" altLang="el-GR" sz="2600" b="1" dirty="0" smtClean="0">
                <a:latin typeface="Century" panose="02040604050505020304" pitchFamily="18" charset="0"/>
              </a:rPr>
              <a:t> </a:t>
            </a:r>
            <a:r>
              <a:rPr lang="el-GR" altLang="el-GR" sz="2600" b="1" dirty="0" err="1" smtClean="0">
                <a:latin typeface="Century" panose="02040604050505020304" pitchFamily="18" charset="0"/>
              </a:rPr>
              <a:t>flora</a:t>
            </a:r>
            <a:r>
              <a:rPr lang="en-US" altLang="el-GR" sz="2600" b="1" dirty="0" smtClean="0">
                <a:latin typeface="Century" panose="02040604050505020304" pitchFamily="18" charset="0"/>
              </a:rPr>
              <a:t>: c</a:t>
            </a:r>
            <a:r>
              <a:rPr lang="el-GR" altLang="el-GR" sz="2600" b="1" dirty="0" err="1" smtClean="0">
                <a:latin typeface="Century" panose="02040604050505020304" pitchFamily="18" charset="0"/>
              </a:rPr>
              <a:t>onifers</a:t>
            </a:r>
            <a:r>
              <a:rPr lang="el-GR" altLang="el-GR" sz="2600" b="1" dirty="0" smtClean="0">
                <a:latin typeface="Century" panose="02040604050505020304" pitchFamily="18" charset="0"/>
              </a:rPr>
              <a:t>, </a:t>
            </a:r>
            <a:r>
              <a:rPr lang="el-GR" altLang="el-GR" sz="2600" b="1" dirty="0" err="1" smtClean="0">
                <a:latin typeface="Century" panose="02040604050505020304" pitchFamily="18" charset="0"/>
              </a:rPr>
              <a:t>oaks</a:t>
            </a:r>
            <a:r>
              <a:rPr lang="el-GR" altLang="el-GR" sz="2600" b="1" dirty="0" smtClean="0">
                <a:latin typeface="Century" panose="02040604050505020304" pitchFamily="18" charset="0"/>
              </a:rPr>
              <a:t>, </a:t>
            </a:r>
            <a:r>
              <a:rPr lang="el-GR" altLang="el-GR" sz="2600" b="1" dirty="0" err="1" smtClean="0">
                <a:latin typeface="Century" panose="02040604050505020304" pitchFamily="18" charset="0"/>
              </a:rPr>
              <a:t>thyme</a:t>
            </a:r>
            <a:r>
              <a:rPr lang="el-GR" altLang="el-GR" sz="2600" b="1" dirty="0" smtClean="0">
                <a:latin typeface="Century" panose="02040604050505020304" pitchFamily="18" charset="0"/>
              </a:rPr>
              <a:t>, </a:t>
            </a:r>
            <a:r>
              <a:rPr lang="el-GR" altLang="el-GR" sz="2600" b="1" dirty="0" err="1" smtClean="0">
                <a:latin typeface="Century" panose="02040604050505020304" pitchFamily="18" charset="0"/>
              </a:rPr>
              <a:t>capers</a:t>
            </a:r>
            <a:r>
              <a:rPr lang="el-GR" altLang="el-GR" sz="2600" b="1" dirty="0" smtClean="0">
                <a:latin typeface="Century" panose="02040604050505020304" pitchFamily="18" charset="0"/>
              </a:rPr>
              <a:t>, and </a:t>
            </a:r>
            <a:r>
              <a:rPr lang="el-GR" altLang="el-GR" sz="2600" b="1" dirty="0" err="1" smtClean="0">
                <a:latin typeface="Century" panose="02040604050505020304" pitchFamily="18" charset="0"/>
              </a:rPr>
              <a:t>many</a:t>
            </a:r>
            <a:r>
              <a:rPr lang="el-GR" altLang="el-GR" sz="2600" b="1" dirty="0" smtClean="0">
                <a:latin typeface="Century" panose="02040604050505020304" pitchFamily="18" charset="0"/>
              </a:rPr>
              <a:t> </a:t>
            </a:r>
            <a:r>
              <a:rPr lang="el-GR" altLang="el-GR" sz="2600" b="1" dirty="0" err="1" smtClean="0">
                <a:latin typeface="Century" panose="02040604050505020304" pitchFamily="18" charset="0"/>
              </a:rPr>
              <a:t>wild</a:t>
            </a:r>
            <a:r>
              <a:rPr lang="el-GR" altLang="el-GR" sz="2600" b="1" dirty="0" smtClean="0">
                <a:latin typeface="Century" panose="02040604050505020304" pitchFamily="18" charset="0"/>
              </a:rPr>
              <a:t> </a:t>
            </a:r>
            <a:r>
              <a:rPr lang="el-GR" altLang="el-GR" sz="2600" b="1" dirty="0" err="1" smtClean="0">
                <a:latin typeface="Century" panose="02040604050505020304" pitchFamily="18" charset="0"/>
              </a:rPr>
              <a:t>flowers</a:t>
            </a:r>
            <a:r>
              <a:rPr lang="el-GR" altLang="el-GR" sz="2600" b="1" dirty="0" smtClean="0">
                <a:latin typeface="Century" panose="02040604050505020304" pitchFamily="18" charset="0"/>
              </a:rPr>
              <a:t>.</a:t>
            </a:r>
            <a:endParaRPr lang="en-US" altLang="el-GR" sz="2600" b="1" dirty="0" smtClean="0">
              <a:latin typeface="Century" panose="02040604050505020304" pitchFamily="18" charset="0"/>
            </a:endParaRPr>
          </a:p>
          <a:p>
            <a:pPr eaLnBrk="1" fontAlgn="auto" hangingPunct="1">
              <a:spcBef>
                <a:spcPct val="0"/>
              </a:spcBef>
              <a:spcAft>
                <a:spcPts val="0"/>
              </a:spcAft>
              <a:buClrTx/>
              <a:buSzTx/>
              <a:buFontTx/>
              <a:buNone/>
              <a:defRPr/>
            </a:pPr>
            <a:r>
              <a:rPr lang="el-GR" altLang="el-GR" sz="2400" b="1" dirty="0" smtClean="0">
                <a:solidFill>
                  <a:schemeClr val="accent6">
                    <a:lumMod val="75000"/>
                  </a:schemeClr>
                </a:solidFill>
                <a:latin typeface="Century" panose="02040604050505020304" pitchFamily="18" charset="0"/>
              </a:rPr>
              <a:t/>
            </a:r>
            <a:br>
              <a:rPr lang="el-GR" altLang="el-GR" sz="2400" b="1" dirty="0" smtClean="0">
                <a:solidFill>
                  <a:schemeClr val="accent6">
                    <a:lumMod val="75000"/>
                  </a:schemeClr>
                </a:solidFill>
                <a:latin typeface="Century" panose="02040604050505020304" pitchFamily="18" charset="0"/>
              </a:rPr>
            </a:br>
            <a:endParaRPr lang="el-GR" altLang="el-GR" sz="2400" b="1" dirty="0" smtClean="0">
              <a:solidFill>
                <a:schemeClr val="accent6">
                  <a:lumMod val="75000"/>
                </a:schemeClr>
              </a:solidFill>
              <a:latin typeface="Century" panose="02040604050505020304" pitchFamily="18" charset="0"/>
            </a:endParaRPr>
          </a:p>
        </p:txBody>
      </p:sp>
      <p:pic>
        <p:nvPicPr>
          <p:cNvPr id="14340" name="Picture 2" descr="Αποτέλεσμα εικόνας για dama dama deer"/>
          <p:cNvPicPr>
            <a:picLocks noChangeAspect="1" noChangeArrowheads="1"/>
          </p:cNvPicPr>
          <p:nvPr/>
        </p:nvPicPr>
        <p:blipFill>
          <a:blip r:embed="rId2"/>
          <a:srcRect/>
          <a:stretch>
            <a:fillRect/>
          </a:stretch>
        </p:blipFill>
        <p:spPr bwMode="auto">
          <a:xfrm>
            <a:off x="285750" y="285750"/>
            <a:ext cx="4143375" cy="2927350"/>
          </a:xfrm>
          <a:prstGeom prst="rect">
            <a:avLst/>
          </a:prstGeom>
          <a:noFill/>
          <a:ln w="9525">
            <a:noFill/>
            <a:miter lim="800000"/>
            <a:headEnd/>
            <a:tailEnd/>
          </a:ln>
        </p:spPr>
      </p:pic>
      <p:sp>
        <p:nvSpPr>
          <p:cNvPr id="3" name="AutoShape 4" descr="Αποτέλεσμα εικόνας για ghizani fish"/>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pPr eaLnBrk="1" hangingPunct="1"/>
            <a:endParaRPr lang="en-US" altLang="el-GR" sz="1200">
              <a:latin typeface="Arial" charset="0"/>
            </a:endParaRPr>
          </a:p>
        </p:txBody>
      </p:sp>
      <p:sp>
        <p:nvSpPr>
          <p:cNvPr id="14341" name="AutoShape 6" descr="Αποτέλεσμα εικόνας για ghizani fish"/>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pPr eaLnBrk="1" hangingPunct="1"/>
            <a:endParaRPr lang="en-US" altLang="el-GR" sz="1200">
              <a:latin typeface="Arial" charset="0"/>
            </a:endParaRPr>
          </a:p>
        </p:txBody>
      </p:sp>
      <p:sp>
        <p:nvSpPr>
          <p:cNvPr id="14342" name="AutoShape 8" descr="Αποτέλεσμα εικόνας για ghizani fish"/>
          <p:cNvSpPr>
            <a:spLocks noChangeAspect="1" noChangeArrowheads="1"/>
          </p:cNvSpPr>
          <p:nvPr/>
        </p:nvSpPr>
        <p:spPr bwMode="auto">
          <a:xfrm>
            <a:off x="134938" y="-144463"/>
            <a:ext cx="304800" cy="304801"/>
          </a:xfrm>
          <a:prstGeom prst="rect">
            <a:avLst/>
          </a:prstGeom>
          <a:noFill/>
          <a:ln w="9525">
            <a:noFill/>
            <a:miter lim="800000"/>
            <a:headEnd/>
            <a:tailEnd/>
          </a:ln>
        </p:spPr>
        <p:txBody>
          <a:bodyPr/>
          <a:lstStyle/>
          <a:p>
            <a:pPr eaLnBrk="1" hangingPunct="1"/>
            <a:endParaRPr lang="en-US" altLang="el-GR" sz="1200">
              <a:latin typeface="Arial" charset="0"/>
            </a:endParaRPr>
          </a:p>
        </p:txBody>
      </p:sp>
      <p:pic>
        <p:nvPicPr>
          <p:cNvPr id="14344" name="Picture 9"/>
          <p:cNvPicPr>
            <a:picLocks noChangeAspect="1" noChangeArrowheads="1"/>
          </p:cNvPicPr>
          <p:nvPr/>
        </p:nvPicPr>
        <p:blipFill>
          <a:blip r:embed="rId3"/>
          <a:srcRect/>
          <a:stretch>
            <a:fillRect/>
          </a:stretch>
        </p:blipFill>
        <p:spPr bwMode="auto">
          <a:xfrm>
            <a:off x="4429125" y="3357563"/>
            <a:ext cx="4217988" cy="3144837"/>
          </a:xfrm>
          <a:prstGeom prst="rect">
            <a:avLst/>
          </a:prstGeom>
          <a:noFill/>
          <a:ln w="38100" algn="ctr">
            <a:noFill/>
            <a:miter lim="800000"/>
            <a:headEnd/>
            <a:tailEnd/>
          </a:ln>
        </p:spPr>
      </p:pic>
      <p:sp>
        <p:nvSpPr>
          <p:cNvPr id="2" name="Ορθογώνιο 1"/>
          <p:cNvSpPr/>
          <p:nvPr/>
        </p:nvSpPr>
        <p:spPr>
          <a:xfrm>
            <a:off x="547688" y="3716338"/>
            <a:ext cx="3619500" cy="1570037"/>
          </a:xfrm>
          <a:prstGeom prst="rect">
            <a:avLst/>
          </a:prstGeom>
        </p:spPr>
        <p:txBody>
          <a:bodyPr>
            <a:spAutoFit/>
          </a:bodyPr>
          <a:lstStyle/>
          <a:p>
            <a:pPr eaLnBrk="1" fontAlgn="auto" hangingPunct="1">
              <a:spcBef>
                <a:spcPts val="0"/>
              </a:spcBef>
              <a:spcAft>
                <a:spcPts val="0"/>
              </a:spcAft>
              <a:defRPr/>
            </a:pPr>
            <a:r>
              <a:rPr lang="it-IT" sz="2400" b="1" dirty="0">
                <a:effectLst>
                  <a:outerShdw blurRad="38100" dist="38100" dir="2700000" algn="tl">
                    <a:srgbClr val="000000">
                      <a:alpha val="43137"/>
                    </a:srgbClr>
                  </a:outerShdw>
                </a:effectLst>
                <a:latin typeface="Century" panose="02040604050505020304" pitchFamily="18" charset="0"/>
              </a:rPr>
              <a:t>Typical fauna: platoni (Dama dama), ghizani fish, Caretta caretta, peacocks.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50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anim calcmode="lin" valueType="num">
                                      <p:cBhvr>
                                        <p:cTn id="8" dur="1000" fill="hold"/>
                                        <p:tgtEl>
                                          <p:spTgt spid="14340"/>
                                        </p:tgtEl>
                                        <p:attrNameLst>
                                          <p:attrName>ppt_x</p:attrName>
                                        </p:attrNameLst>
                                      </p:cBhvr>
                                      <p:tavLst>
                                        <p:tav tm="0">
                                          <p:val>
                                            <p:strVal val="#ppt_x"/>
                                          </p:val>
                                        </p:tav>
                                        <p:tav tm="100000">
                                          <p:val>
                                            <p:strVal val="#ppt_x"/>
                                          </p:val>
                                        </p:tav>
                                      </p:tavLst>
                                    </p:anim>
                                    <p:anim calcmode="lin" valueType="num">
                                      <p:cBhvr>
                                        <p:cTn id="9" dur="1000" fill="hold"/>
                                        <p:tgtEl>
                                          <p:spTgt spid="1434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500"/>
                            </p:stCondLst>
                            <p:childTnLst>
                              <p:par>
                                <p:cTn id="11" presetID="22" presetClass="entr" presetSubtype="4" fill="hold" grpId="0" nodeType="afterEffect">
                                  <p:stCondLst>
                                    <p:cond delay="500"/>
                                  </p:stCondLst>
                                  <p:childTnLst>
                                    <p:set>
                                      <p:cBhvr>
                                        <p:cTn id="12" dur="1" fill="hold">
                                          <p:stCondLst>
                                            <p:cond delay="0"/>
                                          </p:stCondLst>
                                        </p:cTn>
                                        <p:tgtEl>
                                          <p:spTgt spid="14339"/>
                                        </p:tgtEl>
                                        <p:attrNameLst>
                                          <p:attrName>style.visibility</p:attrName>
                                        </p:attrNameLst>
                                      </p:cBhvr>
                                      <p:to>
                                        <p:strVal val="visible"/>
                                      </p:to>
                                    </p:set>
                                    <p:animEffect transition="in" filter="wipe(down)">
                                      <p:cBhvr>
                                        <p:cTn id="13" dur="1000"/>
                                        <p:tgtEl>
                                          <p:spTgt spid="14339"/>
                                        </p:tgtEl>
                                      </p:cBhvr>
                                    </p:animEffect>
                                  </p:childTnLst>
                                </p:cTn>
                              </p:par>
                            </p:childTnLst>
                          </p:cTn>
                        </p:par>
                        <p:par>
                          <p:cTn id="14" fill="hold" nodeType="afterGroup">
                            <p:stCondLst>
                              <p:cond delay="3000"/>
                            </p:stCondLst>
                            <p:childTnLst>
                              <p:par>
                                <p:cTn id="15" presetID="2" presetClass="entr" presetSubtype="4" fill="hold" nodeType="afterEffect">
                                  <p:stCondLst>
                                    <p:cond delay="500"/>
                                  </p:stCondLst>
                                  <p:childTnLst>
                                    <p:set>
                                      <p:cBhvr>
                                        <p:cTn id="16" dur="1" fill="hold">
                                          <p:stCondLst>
                                            <p:cond delay="0"/>
                                          </p:stCondLst>
                                        </p:cTn>
                                        <p:tgtEl>
                                          <p:spTgt spid="14344"/>
                                        </p:tgtEl>
                                        <p:attrNameLst>
                                          <p:attrName>style.visibility</p:attrName>
                                        </p:attrNameLst>
                                      </p:cBhvr>
                                      <p:to>
                                        <p:strVal val="visible"/>
                                      </p:to>
                                    </p:set>
                                    <p:anim calcmode="lin" valueType="num">
                                      <p:cBhvr additive="base">
                                        <p:cTn id="17" dur="1000" fill="hold"/>
                                        <p:tgtEl>
                                          <p:spTgt spid="14344"/>
                                        </p:tgtEl>
                                        <p:attrNameLst>
                                          <p:attrName>ppt_x</p:attrName>
                                        </p:attrNameLst>
                                      </p:cBhvr>
                                      <p:tavLst>
                                        <p:tav tm="0">
                                          <p:val>
                                            <p:strVal val="#ppt_x"/>
                                          </p:val>
                                        </p:tav>
                                        <p:tav tm="100000">
                                          <p:val>
                                            <p:strVal val="#ppt_x"/>
                                          </p:val>
                                        </p:tav>
                                      </p:tavLst>
                                    </p:anim>
                                    <p:anim calcmode="lin" valueType="num">
                                      <p:cBhvr additive="base">
                                        <p:cTn id="18" dur="1000" fill="hold"/>
                                        <p:tgtEl>
                                          <p:spTgt spid="14344"/>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4500"/>
                            </p:stCondLst>
                            <p:childTnLst>
                              <p:par>
                                <p:cTn id="20" presetID="22" presetClass="entr" presetSubtype="4" fill="hold" grpId="0" nodeType="afterEffect">
                                  <p:stCondLst>
                                    <p:cond delay="50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2 - Ορθογώνιο"/>
          <p:cNvSpPr>
            <a:spLocks noChangeArrowheads="1"/>
          </p:cNvSpPr>
          <p:nvPr/>
        </p:nvSpPr>
        <p:spPr bwMode="auto">
          <a:xfrm>
            <a:off x="422275" y="188913"/>
            <a:ext cx="8110538" cy="2738437"/>
          </a:xfrm>
          <a:prstGeom prst="rect">
            <a:avLst/>
          </a:prstGeom>
          <a:noFill/>
          <a:ln>
            <a:noFill/>
          </a:ln>
        </p:spPr>
        <p:txBody>
          <a:bodyPr anchor="ctr">
            <a:spAutoFit/>
          </a:bodyPr>
          <a:lstStyle>
            <a:lvl1pPr eaLnBrk="0" hangingPunct="0">
              <a:defRPr sz="1200">
                <a:solidFill>
                  <a:schemeClr val="tx1"/>
                </a:solidFill>
                <a:latin typeface="Arial" panose="020B0604020202020204" pitchFamily="34" charset="0"/>
                <a:cs typeface="Arial" panose="020B0604020202020204" pitchFamily="34" charset="0"/>
              </a:defRPr>
            </a:lvl1pPr>
            <a:lvl2pPr marL="742950" indent="-285750" eaLnBrk="0" hangingPunct="0">
              <a:defRPr sz="1200">
                <a:solidFill>
                  <a:schemeClr val="tx1"/>
                </a:solidFill>
                <a:latin typeface="Arial" panose="020B0604020202020204" pitchFamily="34" charset="0"/>
                <a:cs typeface="Arial" panose="020B0604020202020204" pitchFamily="34" charset="0"/>
              </a:defRPr>
            </a:lvl2pPr>
            <a:lvl3pPr marL="1143000" indent="-228600" eaLnBrk="0" hangingPunct="0">
              <a:defRPr sz="1200">
                <a:solidFill>
                  <a:schemeClr val="tx1"/>
                </a:solidFill>
                <a:latin typeface="Arial" panose="020B0604020202020204" pitchFamily="34" charset="0"/>
                <a:cs typeface="Arial" panose="020B0604020202020204" pitchFamily="34" charset="0"/>
              </a:defRPr>
            </a:lvl3pPr>
            <a:lvl4pPr marL="1600200" indent="-228600" eaLnBrk="0" hangingPunct="0">
              <a:defRPr sz="1200">
                <a:solidFill>
                  <a:schemeClr val="tx1"/>
                </a:solidFill>
                <a:latin typeface="Arial" panose="020B0604020202020204" pitchFamily="34" charset="0"/>
                <a:cs typeface="Arial" panose="020B0604020202020204" pitchFamily="34" charset="0"/>
              </a:defRPr>
            </a:lvl4pPr>
            <a:lvl5pPr marL="2057400" indent="-228600" eaLnBrk="0" hangingPunct="0">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en-US" altLang="el-GR" sz="2800" b="1" dirty="0" smtClean="0">
                <a:solidFill>
                  <a:schemeClr val="accent2">
                    <a:lumMod val="75000"/>
                  </a:schemeClr>
                </a:solidFill>
                <a:effectLst>
                  <a:outerShdw blurRad="38100" dist="38100" dir="2700000" algn="tl">
                    <a:srgbClr val="000000">
                      <a:alpha val="43137"/>
                    </a:srgbClr>
                  </a:outerShdw>
                </a:effectLst>
                <a:latin typeface="Century" panose="02040604050505020304" pitchFamily="18" charset="0"/>
              </a:rPr>
              <a:t>E</a:t>
            </a:r>
            <a:r>
              <a:rPr lang="el-GR" altLang="el-GR" sz="2800" b="1" dirty="0" err="1" smtClean="0">
                <a:solidFill>
                  <a:schemeClr val="accent2">
                    <a:lumMod val="75000"/>
                  </a:schemeClr>
                </a:solidFill>
                <a:effectLst>
                  <a:outerShdw blurRad="38100" dist="38100" dir="2700000" algn="tl">
                    <a:srgbClr val="000000">
                      <a:alpha val="43137"/>
                    </a:srgbClr>
                  </a:outerShdw>
                </a:effectLst>
                <a:latin typeface="Century" panose="02040604050505020304" pitchFamily="18" charset="0"/>
              </a:rPr>
              <a:t>conomy</a:t>
            </a:r>
            <a:r>
              <a:rPr lang="el-GR" altLang="el-GR" sz="2800" b="1" dirty="0" smtClean="0">
                <a:solidFill>
                  <a:schemeClr val="accent2">
                    <a:lumMod val="75000"/>
                  </a:schemeClr>
                </a:solidFill>
                <a:effectLst>
                  <a:outerShdw blurRad="38100" dist="38100" dir="2700000" algn="tl">
                    <a:srgbClr val="000000">
                      <a:alpha val="43137"/>
                    </a:srgbClr>
                  </a:outerShdw>
                </a:effectLst>
                <a:latin typeface="Century" panose="02040604050505020304" pitchFamily="18" charset="0"/>
              </a:rPr>
              <a:t> </a:t>
            </a:r>
          </a:p>
          <a:p>
            <a:pPr eaLnBrk="1" fontAlgn="auto" hangingPunct="1">
              <a:lnSpc>
                <a:spcPct val="150000"/>
              </a:lnSpc>
              <a:spcBef>
                <a:spcPts val="0"/>
              </a:spcBef>
              <a:spcAft>
                <a:spcPts val="0"/>
              </a:spcAft>
              <a:defRPr/>
            </a:pPr>
            <a:r>
              <a:rPr lang="en-US" altLang="el-GR" sz="2400" b="1" dirty="0" smtClean="0">
                <a:latin typeface="Century" panose="02040604050505020304" pitchFamily="18" charset="0"/>
              </a:rPr>
              <a:t>based on tourism (</a:t>
            </a:r>
            <a:r>
              <a:rPr lang="el-GR" altLang="el-GR" sz="2400" b="1" dirty="0" smtClean="0">
                <a:latin typeface="Century" panose="02040604050505020304" pitchFamily="18" charset="0"/>
              </a:rPr>
              <a:t>1.</a:t>
            </a:r>
            <a:r>
              <a:rPr lang="en-US" altLang="el-GR" sz="2400" b="1" dirty="0" smtClean="0">
                <a:latin typeface="Century" panose="02040604050505020304" pitchFamily="18" charset="0"/>
              </a:rPr>
              <a:t>00</a:t>
            </a:r>
            <a:r>
              <a:rPr lang="el-GR" altLang="el-GR" sz="2400" b="1" dirty="0" smtClean="0">
                <a:latin typeface="Century" panose="02040604050505020304" pitchFamily="18" charset="0"/>
              </a:rPr>
              <a:t>0.000 </a:t>
            </a:r>
            <a:r>
              <a:rPr lang="el-GR" altLang="el-GR" sz="2400" b="1" dirty="0" err="1" smtClean="0">
                <a:latin typeface="Century" panose="02040604050505020304" pitchFamily="18" charset="0"/>
              </a:rPr>
              <a:t>visitors</a:t>
            </a:r>
            <a:r>
              <a:rPr lang="el-GR" altLang="el-GR" sz="2400" b="1" dirty="0" smtClean="0">
                <a:latin typeface="Century" panose="02040604050505020304" pitchFamily="18" charset="0"/>
              </a:rPr>
              <a:t> a </a:t>
            </a:r>
            <a:r>
              <a:rPr lang="el-GR" altLang="el-GR" sz="2400" b="1" dirty="0" err="1" smtClean="0">
                <a:latin typeface="Century" panose="02040604050505020304" pitchFamily="18" charset="0"/>
              </a:rPr>
              <a:t>year</a:t>
            </a:r>
            <a:r>
              <a:rPr lang="en-US" altLang="el-GR" sz="2400" b="1" dirty="0" smtClean="0">
                <a:latin typeface="Century" panose="02040604050505020304" pitchFamily="18" charset="0"/>
              </a:rPr>
              <a:t>).</a:t>
            </a:r>
          </a:p>
          <a:p>
            <a:pPr eaLnBrk="1" fontAlgn="auto" hangingPunct="1">
              <a:lnSpc>
                <a:spcPct val="150000"/>
              </a:lnSpc>
              <a:spcBef>
                <a:spcPts val="0"/>
              </a:spcBef>
              <a:spcAft>
                <a:spcPts val="0"/>
              </a:spcAft>
              <a:defRPr/>
            </a:pPr>
            <a:r>
              <a:rPr lang="el-GR" altLang="el-GR" sz="2400" b="1" dirty="0" smtClean="0">
                <a:latin typeface="Century" panose="02040604050505020304" pitchFamily="18" charset="0"/>
              </a:rPr>
              <a:t> The </a:t>
            </a:r>
            <a:r>
              <a:rPr lang="el-GR" altLang="el-GR" sz="2400" b="1" dirty="0" err="1" smtClean="0">
                <a:latin typeface="Century" panose="02040604050505020304" pitchFamily="18" charset="0"/>
              </a:rPr>
              <a:t>population</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which</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up</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to</a:t>
            </a:r>
            <a:r>
              <a:rPr lang="el-GR" altLang="el-GR" sz="2400" b="1" dirty="0" smtClean="0">
                <a:latin typeface="Century" panose="02040604050505020304" pitchFamily="18" charset="0"/>
              </a:rPr>
              <a:t> the 1950's </a:t>
            </a:r>
            <a:r>
              <a:rPr lang="el-GR" altLang="el-GR" sz="2400" b="1" dirty="0" err="1" smtClean="0">
                <a:latin typeface="Century" panose="02040604050505020304" pitchFamily="18" charset="0"/>
              </a:rPr>
              <a:t>was</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very</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largely</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engaged</a:t>
            </a:r>
            <a:r>
              <a:rPr lang="el-GR" altLang="el-GR" sz="2400" b="1" dirty="0" smtClean="0">
                <a:latin typeface="Century" panose="02040604050505020304" pitchFamily="18" charset="0"/>
              </a:rPr>
              <a:t> in </a:t>
            </a:r>
            <a:r>
              <a:rPr lang="el-GR" altLang="el-GR" sz="2400" b="1" dirty="0" err="1" smtClean="0">
                <a:latin typeface="Century" panose="02040604050505020304" pitchFamily="18" charset="0"/>
              </a:rPr>
              <a:t>farming</a:t>
            </a:r>
            <a:r>
              <a:rPr lang="el-GR" altLang="el-GR" sz="2400" b="1" dirty="0" smtClean="0">
                <a:latin typeface="Century" panose="02040604050505020304" pitchFamily="18" charset="0"/>
              </a:rPr>
              <a:t> and </a:t>
            </a:r>
            <a:r>
              <a:rPr lang="el-GR" altLang="el-GR" sz="2400" b="1" dirty="0" err="1" smtClean="0">
                <a:latin typeface="Century" panose="02040604050505020304" pitchFamily="18" charset="0"/>
              </a:rPr>
              <a:t>stockbreeding</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then</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realized</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that</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tourism</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could</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be</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more</a:t>
            </a:r>
            <a:r>
              <a:rPr lang="el-GR" altLang="el-GR" sz="2400" b="1" dirty="0" smtClean="0">
                <a:latin typeface="Century" panose="02040604050505020304" pitchFamily="18" charset="0"/>
              </a:rPr>
              <a:t> </a:t>
            </a:r>
            <a:r>
              <a:rPr lang="el-GR" altLang="el-GR" sz="2400" b="1" dirty="0" err="1" smtClean="0">
                <a:latin typeface="Century" panose="02040604050505020304" pitchFamily="18" charset="0"/>
              </a:rPr>
              <a:t>profitable</a:t>
            </a:r>
            <a:r>
              <a:rPr lang="el-GR" altLang="el-GR" sz="2400" b="1" dirty="0" smtClean="0">
                <a:latin typeface="Century" panose="02040604050505020304" pitchFamily="18" charset="0"/>
              </a:rPr>
              <a:t>. </a:t>
            </a:r>
          </a:p>
        </p:txBody>
      </p:sp>
      <p:pic>
        <p:nvPicPr>
          <p:cNvPr id="15364" name="Picture 2" descr="Αποτέλεσμα εικόνας για rhodes faliraki"/>
          <p:cNvPicPr>
            <a:picLocks noChangeAspect="1" noChangeArrowheads="1"/>
          </p:cNvPicPr>
          <p:nvPr/>
        </p:nvPicPr>
        <p:blipFill>
          <a:blip r:embed="rId2"/>
          <a:srcRect/>
          <a:stretch>
            <a:fillRect/>
          </a:stretch>
        </p:blipFill>
        <p:spPr bwMode="auto">
          <a:xfrm>
            <a:off x="539750" y="3068638"/>
            <a:ext cx="8326438" cy="2833687"/>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withEffect">
                                  <p:stCondLst>
                                    <p:cond delay="1500"/>
                                  </p:stCondLst>
                                  <p:childTnLst>
                                    <p:set>
                                      <p:cBhvr>
                                        <p:cTn id="6" dur="1" fill="hold">
                                          <p:stCondLst>
                                            <p:cond delay="0"/>
                                          </p:stCondLst>
                                        </p:cTn>
                                        <p:tgtEl>
                                          <p:spTgt spid="15364"/>
                                        </p:tgtEl>
                                        <p:attrNameLst>
                                          <p:attrName>style.visibility</p:attrName>
                                        </p:attrNameLst>
                                      </p:cBhvr>
                                      <p:to>
                                        <p:strVal val="visible"/>
                                      </p:to>
                                    </p:set>
                                    <p:animEffect transition="in" filter="fade">
                                      <p:cBhvr>
                                        <p:cTn id="7" dur="1000"/>
                                        <p:tgtEl>
                                          <p:spTgt spid="15364"/>
                                        </p:tgtEl>
                                      </p:cBhvr>
                                    </p:animEffect>
                                    <p:anim calcmode="lin" valueType="num">
                                      <p:cBhvr>
                                        <p:cTn id="8" dur="1000" fill="hold"/>
                                        <p:tgtEl>
                                          <p:spTgt spid="15364"/>
                                        </p:tgtEl>
                                        <p:attrNameLst>
                                          <p:attrName>ppt_x</p:attrName>
                                        </p:attrNameLst>
                                      </p:cBhvr>
                                      <p:tavLst>
                                        <p:tav tm="0">
                                          <p:val>
                                            <p:strVal val="#ppt_x"/>
                                          </p:val>
                                        </p:tav>
                                        <p:tav tm="100000">
                                          <p:val>
                                            <p:strVal val="#ppt_x"/>
                                          </p:val>
                                        </p:tav>
                                      </p:tavLst>
                                    </p:anim>
                                    <p:anim calcmode="lin" valueType="num">
                                      <p:cBhvr>
                                        <p:cTn id="9" dur="1000" fill="hold"/>
                                        <p:tgtEl>
                                          <p:spTgt spid="153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363"/>
                                        </p:tgtEl>
                                        <p:attrNameLst>
                                          <p:attrName>style.visibility</p:attrName>
                                        </p:attrNameLst>
                                      </p:cBhvr>
                                      <p:to>
                                        <p:strVal val="visible"/>
                                      </p:to>
                                    </p:set>
                                    <p:animEffect transition="in" filter="fade">
                                      <p:cBhvr>
                                        <p:cTn id="12" dur="1000"/>
                                        <p:tgtEl>
                                          <p:spTgt spid="15363"/>
                                        </p:tgtEl>
                                      </p:cBhvr>
                                    </p:animEffect>
                                    <p:anim calcmode="lin" valueType="num">
                                      <p:cBhvr>
                                        <p:cTn id="13" dur="1000" fill="hold"/>
                                        <p:tgtEl>
                                          <p:spTgt spid="15363"/>
                                        </p:tgtEl>
                                        <p:attrNameLst>
                                          <p:attrName>ppt_x</p:attrName>
                                        </p:attrNameLst>
                                      </p:cBhvr>
                                      <p:tavLst>
                                        <p:tav tm="0">
                                          <p:val>
                                            <p:strVal val="#ppt_x"/>
                                          </p:val>
                                        </p:tav>
                                        <p:tav tm="100000">
                                          <p:val>
                                            <p:strVal val="#ppt_x"/>
                                          </p:val>
                                        </p:tav>
                                      </p:tavLst>
                                    </p:anim>
                                    <p:anim calcmode="lin" valueType="num">
                                      <p:cBhvr>
                                        <p:cTn id="14"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504825" y="981075"/>
            <a:ext cx="3168650" cy="4248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en-US" sz="2400" dirty="0">
                <a:solidFill>
                  <a:schemeClr val="tx1"/>
                </a:solidFill>
                <a:latin typeface="Century" panose="02040604050505020304" pitchFamily="18" charset="0"/>
              </a:rPr>
              <a:t>Archaeological excavations revealed that in the 16th century BC the Minoans inhabited the island, followed by the </a:t>
            </a:r>
            <a:r>
              <a:rPr lang="en-US" sz="2400" dirty="0" err="1">
                <a:solidFill>
                  <a:schemeClr val="tx1"/>
                </a:solidFill>
                <a:latin typeface="Century" panose="02040604050505020304" pitchFamily="18" charset="0"/>
              </a:rPr>
              <a:t>Mycenaeans</a:t>
            </a:r>
            <a:r>
              <a:rPr lang="en-US" sz="2400" dirty="0">
                <a:solidFill>
                  <a:schemeClr val="tx1"/>
                </a:solidFill>
                <a:latin typeface="Century" panose="02040604050505020304" pitchFamily="18" charset="0"/>
              </a:rPr>
              <a:t>, who settled here in the 15th century BC. </a:t>
            </a:r>
            <a:endParaRPr lang="el-GR" sz="2400" dirty="0">
              <a:solidFill>
                <a:schemeClr val="tx1"/>
              </a:solidFill>
              <a:latin typeface="Century" panose="02040604050505020304" pitchFamily="18" charset="0"/>
            </a:endParaRPr>
          </a:p>
          <a:p>
            <a:pPr eaLnBrk="1" fontAlgn="auto" hangingPunct="1">
              <a:spcBef>
                <a:spcPts val="0"/>
              </a:spcBef>
              <a:spcAft>
                <a:spcPts val="0"/>
              </a:spcAft>
              <a:defRPr/>
            </a:pPr>
            <a:r>
              <a:rPr lang="en-US" sz="2400" dirty="0">
                <a:solidFill>
                  <a:schemeClr val="tx1"/>
                </a:solidFill>
                <a:latin typeface="Century" panose="02040604050505020304" pitchFamily="18" charset="0"/>
              </a:rPr>
              <a:t>In about 900 BC there were three cities  on the island,  </a:t>
            </a:r>
            <a:r>
              <a:rPr lang="en-US" sz="2400" dirty="0" err="1">
                <a:solidFill>
                  <a:schemeClr val="tx1"/>
                </a:solidFill>
                <a:latin typeface="Century" panose="02040604050505020304" pitchFamily="18" charset="0"/>
              </a:rPr>
              <a:t>Ialysos</a:t>
            </a:r>
            <a:r>
              <a:rPr lang="en-US" sz="2400" dirty="0">
                <a:solidFill>
                  <a:schemeClr val="tx1"/>
                </a:solidFill>
                <a:latin typeface="Century" panose="02040604050505020304" pitchFamily="18" charset="0"/>
              </a:rPr>
              <a:t>, </a:t>
            </a:r>
            <a:r>
              <a:rPr lang="en-US" sz="2400" dirty="0" err="1">
                <a:solidFill>
                  <a:schemeClr val="tx1"/>
                </a:solidFill>
                <a:latin typeface="Century" panose="02040604050505020304" pitchFamily="18" charset="0"/>
              </a:rPr>
              <a:t>Lindos</a:t>
            </a:r>
            <a:r>
              <a:rPr lang="en-US" sz="2400" dirty="0">
                <a:solidFill>
                  <a:schemeClr val="tx1"/>
                </a:solidFill>
                <a:latin typeface="Century" panose="02040604050505020304" pitchFamily="18" charset="0"/>
              </a:rPr>
              <a:t> and </a:t>
            </a:r>
            <a:r>
              <a:rPr lang="en-US" sz="2400" dirty="0" err="1">
                <a:solidFill>
                  <a:schemeClr val="tx1"/>
                </a:solidFill>
                <a:latin typeface="Century" panose="02040604050505020304" pitchFamily="18" charset="0"/>
              </a:rPr>
              <a:t>Kamiros</a:t>
            </a:r>
            <a:r>
              <a:rPr lang="en-US" sz="2400" dirty="0">
                <a:solidFill>
                  <a:schemeClr val="tx1"/>
                </a:solidFill>
                <a:latin typeface="Century" panose="02040604050505020304" pitchFamily="18" charset="0"/>
              </a:rPr>
              <a:t>. </a:t>
            </a:r>
          </a:p>
          <a:p>
            <a:pPr eaLnBrk="1" fontAlgn="auto" hangingPunct="1">
              <a:spcBef>
                <a:spcPts val="0"/>
              </a:spcBef>
              <a:spcAft>
                <a:spcPts val="0"/>
              </a:spcAft>
              <a:defRPr/>
            </a:pPr>
            <a:endParaRPr lang="en-US" sz="2400" dirty="0">
              <a:solidFill>
                <a:schemeClr val="accent6">
                  <a:lumMod val="50000"/>
                </a:schemeClr>
              </a:solidFill>
              <a:latin typeface="Century" panose="02040604050505020304" pitchFamily="18" charset="0"/>
            </a:endParaRPr>
          </a:p>
          <a:p>
            <a:pPr eaLnBrk="1" fontAlgn="auto" hangingPunct="1">
              <a:spcBef>
                <a:spcPts val="0"/>
              </a:spcBef>
              <a:spcAft>
                <a:spcPts val="0"/>
              </a:spcAft>
              <a:defRPr/>
            </a:pPr>
            <a:endParaRPr lang="el-GR" sz="2400" dirty="0">
              <a:solidFill>
                <a:schemeClr val="accent6">
                  <a:lumMod val="50000"/>
                </a:schemeClr>
              </a:solidFill>
              <a:latin typeface="Century" panose="02040604050505020304" pitchFamily="18" charset="0"/>
            </a:endParaRPr>
          </a:p>
        </p:txBody>
      </p:sp>
      <p:pic>
        <p:nvPicPr>
          <p:cNvPr id="5" name="Εικόνα 4"/>
          <p:cNvPicPr>
            <a:picLocks noChangeAspect="1"/>
          </p:cNvPicPr>
          <p:nvPr/>
        </p:nvPicPr>
        <p:blipFill>
          <a:blip r:embed="rId2"/>
          <a:srcRect/>
          <a:stretch>
            <a:fillRect/>
          </a:stretch>
        </p:blipFill>
        <p:spPr bwMode="auto">
          <a:xfrm>
            <a:off x="3924300" y="158750"/>
            <a:ext cx="4756150" cy="5357813"/>
          </a:xfrm>
          <a:prstGeom prst="rect">
            <a:avLst/>
          </a:prstGeom>
          <a:noFill/>
          <a:ln w="9525">
            <a:noFill/>
            <a:miter lim="800000"/>
            <a:headEnd/>
            <a:tailEnd/>
          </a:ln>
        </p:spPr>
      </p:pic>
      <p:sp>
        <p:nvSpPr>
          <p:cNvPr id="6" name="Ορθογώνιο 5"/>
          <p:cNvSpPr/>
          <p:nvPr/>
        </p:nvSpPr>
        <p:spPr>
          <a:xfrm>
            <a:off x="3924300" y="5732463"/>
            <a:ext cx="4756150" cy="3143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solidFill>
                  <a:schemeClr val="tx1"/>
                </a:solidFill>
                <a:latin typeface="Century" panose="02040604050505020304" pitchFamily="18" charset="0"/>
              </a:rPr>
              <a:t>Acropolis of </a:t>
            </a:r>
            <a:r>
              <a:rPr lang="en-US" sz="2400" b="1" dirty="0" err="1">
                <a:solidFill>
                  <a:schemeClr val="tx1"/>
                </a:solidFill>
                <a:latin typeface="Century" panose="02040604050505020304" pitchFamily="18" charset="0"/>
              </a:rPr>
              <a:t>Lindos</a:t>
            </a:r>
            <a:endParaRPr lang="el-GR" sz="2400" b="1" dirty="0">
              <a:solidFill>
                <a:schemeClr val="tx1"/>
              </a:solidFill>
              <a:latin typeface="Century" panose="02040604050505020304" pitchFamily="18" charset="0"/>
            </a:endParaRPr>
          </a:p>
        </p:txBody>
      </p:sp>
      <p:sp>
        <p:nvSpPr>
          <p:cNvPr id="2" name="Ορθογώνιο 1"/>
          <p:cNvSpPr/>
          <p:nvPr/>
        </p:nvSpPr>
        <p:spPr>
          <a:xfrm>
            <a:off x="323850" y="476250"/>
            <a:ext cx="3097213" cy="369888"/>
          </a:xfrm>
          <a:prstGeom prst="rect">
            <a:avLst/>
          </a:prstGeom>
        </p:spPr>
        <p:txBody>
          <a:bodyPr>
            <a:spAutoFit/>
          </a:bodyPr>
          <a:lstStyle/>
          <a:p>
            <a:pPr algn="ctr" eaLnBrk="1" fontAlgn="auto" hangingPunct="1">
              <a:spcBef>
                <a:spcPts val="0"/>
              </a:spcBef>
              <a:spcAft>
                <a:spcPts val="0"/>
              </a:spcAft>
              <a:defRPr/>
            </a:pPr>
            <a:r>
              <a:rPr lang="en-US" b="1" dirty="0">
                <a:solidFill>
                  <a:schemeClr val="accent2">
                    <a:lumMod val="75000"/>
                  </a:schemeClr>
                </a:solidFill>
                <a:effectLst>
                  <a:outerShdw blurRad="38100" dist="38100" dir="2700000" algn="tl">
                    <a:srgbClr val="000000">
                      <a:alpha val="43137"/>
                    </a:srgbClr>
                  </a:outerShdw>
                </a:effectLst>
                <a:latin typeface="Century" panose="02040604050505020304" pitchFamily="18" charset="0"/>
              </a:rPr>
              <a:t>HISTORY OF RHODES</a:t>
            </a:r>
            <a:endParaRPr lang="el-GR" b="1" dirty="0">
              <a:solidFill>
                <a:schemeClr val="accent2">
                  <a:lumMod val="75000"/>
                </a:schemeClr>
              </a:solidFill>
              <a:effectLst>
                <a:outerShdw blurRad="38100" dist="38100" dir="2700000" algn="tl">
                  <a:srgbClr val="000000">
                    <a:alpha val="43137"/>
                  </a:srgbClr>
                </a:outerShdw>
              </a:effectLst>
              <a:latin typeface="Century" panose="020406040505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p:stCondLst>
                              <p:cond delay="30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Εικόνα 2"/>
          <p:cNvPicPr>
            <a:picLocks noChangeAspect="1"/>
          </p:cNvPicPr>
          <p:nvPr/>
        </p:nvPicPr>
        <p:blipFill>
          <a:blip r:embed="rId2"/>
          <a:srcRect/>
          <a:stretch>
            <a:fillRect/>
          </a:stretch>
        </p:blipFill>
        <p:spPr bwMode="auto">
          <a:xfrm>
            <a:off x="755650" y="908050"/>
            <a:ext cx="7620000" cy="4762500"/>
          </a:xfrm>
          <a:prstGeom prst="rect">
            <a:avLst/>
          </a:prstGeom>
          <a:noFill/>
          <a:ln w="9525">
            <a:noFill/>
            <a:miter lim="800000"/>
            <a:headEnd/>
            <a:tailEnd/>
          </a:ln>
        </p:spPr>
      </p:pic>
      <p:sp>
        <p:nvSpPr>
          <p:cNvPr id="4" name="TextBox 3"/>
          <p:cNvSpPr txBox="1">
            <a:spLocks noChangeArrowheads="1"/>
          </p:cNvSpPr>
          <p:nvPr/>
        </p:nvSpPr>
        <p:spPr bwMode="auto">
          <a:xfrm>
            <a:off x="3521075" y="5949950"/>
            <a:ext cx="2089150" cy="460375"/>
          </a:xfrm>
          <a:prstGeom prst="rect">
            <a:avLst/>
          </a:prstGeom>
          <a:noFill/>
          <a:ln w="9525">
            <a:noFill/>
            <a:miter lim="800000"/>
            <a:headEnd/>
            <a:tailEnd/>
          </a:ln>
        </p:spPr>
        <p:txBody>
          <a:bodyPr>
            <a:spAutoFit/>
          </a:bodyPr>
          <a:lstStyle/>
          <a:p>
            <a:pPr algn="ctr" eaLnBrk="1" hangingPunct="1"/>
            <a:r>
              <a:rPr lang="en-US" sz="2400" b="1" i="1">
                <a:latin typeface="Century" pitchFamily="18" charset="0"/>
              </a:rPr>
              <a:t>Lindos</a:t>
            </a:r>
            <a:endParaRPr lang="el-GR" sz="1600" b="1" i="1">
              <a:latin typeface="Century"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50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1000" fill="hold"/>
                                        <p:tgtEl>
                                          <p:spTgt spid="19458"/>
                                        </p:tgtEl>
                                        <p:attrNameLst>
                                          <p:attrName>ppt_x</p:attrName>
                                        </p:attrNameLst>
                                      </p:cBhvr>
                                      <p:tavLst>
                                        <p:tav tm="0">
                                          <p:val>
                                            <p:strVal val="#ppt_x"/>
                                          </p:val>
                                        </p:tav>
                                        <p:tav tm="100000">
                                          <p:val>
                                            <p:strVal val="#ppt_x"/>
                                          </p:val>
                                        </p:tav>
                                      </p:tavLst>
                                    </p:anim>
                                    <p:anim calcmode="lin" valueType="num">
                                      <p:cBhvr additive="base">
                                        <p:cTn id="8" dur="1000" fill="hold"/>
                                        <p:tgtEl>
                                          <p:spTgt spid="1945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Εικόνα 2"/>
          <p:cNvPicPr>
            <a:picLocks noChangeAspect="1"/>
          </p:cNvPicPr>
          <p:nvPr/>
        </p:nvPicPr>
        <p:blipFill>
          <a:blip r:embed="rId2"/>
          <a:srcRect/>
          <a:stretch>
            <a:fillRect/>
          </a:stretch>
        </p:blipFill>
        <p:spPr bwMode="auto">
          <a:xfrm>
            <a:off x="762000" y="1047750"/>
            <a:ext cx="7620000" cy="4762500"/>
          </a:xfrm>
          <a:prstGeom prst="rect">
            <a:avLst/>
          </a:prstGeom>
          <a:noFill/>
          <a:ln w="9525">
            <a:noFill/>
            <a:miter lim="800000"/>
            <a:headEnd/>
            <a:tailEnd/>
          </a:ln>
        </p:spPr>
      </p:pic>
      <p:sp>
        <p:nvSpPr>
          <p:cNvPr id="20483" name="TextBox 3"/>
          <p:cNvSpPr txBox="1">
            <a:spLocks noChangeArrowheads="1"/>
          </p:cNvSpPr>
          <p:nvPr/>
        </p:nvSpPr>
        <p:spPr bwMode="auto">
          <a:xfrm>
            <a:off x="2627313" y="5949950"/>
            <a:ext cx="3889375" cy="460375"/>
          </a:xfrm>
          <a:prstGeom prst="rect">
            <a:avLst/>
          </a:prstGeom>
          <a:noFill/>
          <a:ln w="9525">
            <a:noFill/>
            <a:miter lim="800000"/>
            <a:headEnd/>
            <a:tailEnd/>
          </a:ln>
        </p:spPr>
        <p:txBody>
          <a:bodyPr>
            <a:spAutoFit/>
          </a:bodyPr>
          <a:lstStyle/>
          <a:p>
            <a:pPr algn="ctr" eaLnBrk="1" hangingPunct="1"/>
            <a:r>
              <a:rPr lang="en-US" altLang="el-GR" sz="2400">
                <a:latin typeface="Century" pitchFamily="18" charset="0"/>
              </a:rPr>
              <a:t>Ancient town of Kamiros</a:t>
            </a:r>
            <a:endParaRPr lang="el-GR" altLang="el-GR" sz="2400">
              <a:latin typeface="Century"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childTnLst>
                                </p:cTn>
                              </p:par>
                              <p:par>
                                <p:cTn id="8" presetID="42" presetClass="entr" presetSubtype="0" fill="hold" grpId="0" nodeType="withEffect">
                                  <p:stCondLst>
                                    <p:cond delay="150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1000"/>
                                        <p:tgtEl>
                                          <p:spTgt spid="20483"/>
                                        </p:tgtEl>
                                      </p:cBhvr>
                                    </p:animEffect>
                                    <p:anim calcmode="lin" valueType="num">
                                      <p:cBhvr>
                                        <p:cTn id="11" dur="1000" fill="hold"/>
                                        <p:tgtEl>
                                          <p:spTgt spid="20483"/>
                                        </p:tgtEl>
                                        <p:attrNameLst>
                                          <p:attrName>ppt_x</p:attrName>
                                        </p:attrNameLst>
                                      </p:cBhvr>
                                      <p:tavLst>
                                        <p:tav tm="0">
                                          <p:val>
                                            <p:strVal val="#ppt_x"/>
                                          </p:val>
                                        </p:tav>
                                        <p:tav tm="100000">
                                          <p:val>
                                            <p:strVal val="#ppt_x"/>
                                          </p:val>
                                        </p:tav>
                                      </p:tavLst>
                                    </p:anim>
                                    <p:anim calcmode="lin" valueType="num">
                                      <p:cBhvr>
                                        <p:cTn id="12" dur="1000" fill="hold"/>
                                        <p:tgtEl>
                                          <p:spTgt spid="204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7|12.1|4.|4.8|13.|12.9|7.9|0.6|1.|0.9|0.5|0.5"/>
</p:tagLst>
</file>

<file path=ppt/tags/tag2.xml><?xml version="1.0" encoding="utf-8"?>
<p:tagLst xmlns:a="http://schemas.openxmlformats.org/drawingml/2006/main" xmlns:r="http://schemas.openxmlformats.org/officeDocument/2006/relationships" xmlns:p="http://schemas.openxmlformats.org/presentationml/2006/main">
  <p:tag name="TIMING" val="|0.5|0.9|0.7|2.7|1.6|6.7|13.6|0.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Ιό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2666</TotalTime>
  <Words>796</Words>
  <Application>Microsoft Office PowerPoint</Application>
  <PresentationFormat>Προβολή στην οθόνη (4:3)</PresentationFormat>
  <Paragraphs>61</Paragraphs>
  <Slides>28</Slides>
  <Notes>5</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28</vt:i4>
      </vt:variant>
    </vt:vector>
  </HeadingPairs>
  <TitlesOfParts>
    <vt:vector size="36" baseType="lpstr">
      <vt:lpstr>Century Gothic</vt:lpstr>
      <vt:lpstr>Arial</vt:lpstr>
      <vt:lpstr>Wingdings 3</vt:lpstr>
      <vt:lpstr>Calibri</vt:lpstr>
      <vt:lpstr>Berlin Sans FB Demi</vt:lpstr>
      <vt:lpstr>Lucida Bright</vt:lpstr>
      <vt:lpstr>Century</vt:lpstr>
      <vt:lpstr>Ιόν</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ΓΙΩΡΓΟΣ ΔΡΙΒΑΣ</dc:creator>
  <cp:lastModifiedBy>Angela</cp:lastModifiedBy>
  <cp:revision>147</cp:revision>
  <dcterms:created xsi:type="dcterms:W3CDTF">2006-02-04T20:07:27Z</dcterms:created>
  <dcterms:modified xsi:type="dcterms:W3CDTF">2020-11-19T08:42:52Z</dcterms:modified>
</cp:coreProperties>
</file>