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9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tr-TR"/>
              <a:t>Asıl başlık stilini düzenlemek için tıklayın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4BB314E7-3C4E-4E44-BA04-046DDD81E490}" type="datetimeFigureOut">
              <a:rPr lang="tr-TR" smtClean="0"/>
              <a:t>8.04.2021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4DB0407-0A67-444C-A5D0-41538ACA54DB}" type="slidenum">
              <a:rPr lang="tr-TR" smtClean="0"/>
              <a:t>‹#›</a:t>
            </a:fld>
            <a:endParaRPr lang="tr-TR"/>
          </a:p>
        </p:txBody>
      </p:sp>
    </p:spTree>
    <p:extLst>
      <p:ext uri="{BB962C8B-B14F-4D97-AF65-F5344CB8AC3E}">
        <p14:creationId xmlns:p14="http://schemas.microsoft.com/office/powerpoint/2010/main" val="20632199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4BB314E7-3C4E-4E44-BA04-046DDD81E490}" type="datetimeFigureOut">
              <a:rPr lang="tr-TR" smtClean="0"/>
              <a:t>8.04.2021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64DB0407-0A67-444C-A5D0-41538ACA54DB}" type="slidenum">
              <a:rPr lang="tr-TR" smtClean="0"/>
              <a:t>‹#›</a:t>
            </a:fld>
            <a:endParaRPr lang="tr-TR"/>
          </a:p>
        </p:txBody>
      </p:sp>
    </p:spTree>
    <p:extLst>
      <p:ext uri="{BB962C8B-B14F-4D97-AF65-F5344CB8AC3E}">
        <p14:creationId xmlns:p14="http://schemas.microsoft.com/office/powerpoint/2010/main" val="6266197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tr-TR"/>
              <a:t>Asıl başlık stilini düzenlemek için tıklayın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4BB314E7-3C4E-4E44-BA04-046DDD81E490}" type="datetimeFigureOut">
              <a:rPr lang="tr-TR" smtClean="0"/>
              <a:t>8.04.2021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4DB0407-0A67-444C-A5D0-41538ACA54DB}" type="slidenum">
              <a:rPr lang="tr-TR" smtClean="0"/>
              <a:t>‹#›</a:t>
            </a:fld>
            <a:endParaRPr lang="tr-TR"/>
          </a:p>
        </p:txBody>
      </p:sp>
    </p:spTree>
    <p:extLst>
      <p:ext uri="{BB962C8B-B14F-4D97-AF65-F5344CB8AC3E}">
        <p14:creationId xmlns:p14="http://schemas.microsoft.com/office/powerpoint/2010/main" val="34226950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tr-TR"/>
              <a:t>Asıl başlık stilini düzenlemek için tıklayın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tr-TR"/>
              <a:t>Asıl metin stillerini düzenlemek için tıklayın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4BB314E7-3C4E-4E44-BA04-046DDD81E490}" type="datetimeFigureOut">
              <a:rPr lang="tr-TR" smtClean="0"/>
              <a:t>8.04.2021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4DB0407-0A67-444C-A5D0-41538ACA54DB}" type="slidenum">
              <a:rPr lang="tr-TR" smtClean="0"/>
              <a:t>‹#›</a:t>
            </a:fld>
            <a:endParaRPr lang="tr-TR"/>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40241867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4BB314E7-3C4E-4E44-BA04-046DDD81E490}" type="datetimeFigureOut">
              <a:rPr lang="tr-TR" smtClean="0"/>
              <a:t>8.04.2021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4DB0407-0A67-444C-A5D0-41538ACA54DB}" type="slidenum">
              <a:rPr lang="tr-TR" smtClean="0"/>
              <a:t>‹#›</a:t>
            </a:fld>
            <a:endParaRPr lang="tr-TR"/>
          </a:p>
        </p:txBody>
      </p:sp>
    </p:spTree>
    <p:extLst>
      <p:ext uri="{BB962C8B-B14F-4D97-AF65-F5344CB8AC3E}">
        <p14:creationId xmlns:p14="http://schemas.microsoft.com/office/powerpoint/2010/main" val="39705637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tr-TR"/>
              <a:t>Asıl başlık stilini düzenlemek için tıklayın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BB314E7-3C4E-4E44-BA04-046DDD81E490}" type="datetimeFigureOut">
              <a:rPr lang="tr-TR" smtClean="0"/>
              <a:t>8.04.2021</a:t>
            </a:fld>
            <a:endParaRPr lang="tr-TR"/>
          </a:p>
        </p:txBody>
      </p:sp>
      <p:sp>
        <p:nvSpPr>
          <p:cNvPr id="4"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4DB0407-0A67-444C-A5D0-41538ACA54DB}" type="slidenum">
              <a:rPr lang="tr-TR" smtClean="0"/>
              <a:t>‹#›</a:t>
            </a:fld>
            <a:endParaRPr lang="tr-TR"/>
          </a:p>
        </p:txBody>
      </p:sp>
    </p:spTree>
    <p:extLst>
      <p:ext uri="{BB962C8B-B14F-4D97-AF65-F5344CB8AC3E}">
        <p14:creationId xmlns:p14="http://schemas.microsoft.com/office/powerpoint/2010/main" val="2779830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tr-TR"/>
              <a:t>Asıl başlık stilini düzenlemek için tıklayın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BB314E7-3C4E-4E44-BA04-046DDD81E490}" type="datetimeFigureOut">
              <a:rPr lang="tr-TR" smtClean="0"/>
              <a:t>8.04.2021</a:t>
            </a:fld>
            <a:endParaRPr lang="tr-TR"/>
          </a:p>
        </p:txBody>
      </p:sp>
      <p:sp>
        <p:nvSpPr>
          <p:cNvPr id="4"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4DB0407-0A67-444C-A5D0-41538ACA54DB}" type="slidenum">
              <a:rPr lang="tr-TR" smtClean="0"/>
              <a:t>‹#›</a:t>
            </a:fld>
            <a:endParaRPr lang="tr-TR"/>
          </a:p>
        </p:txBody>
      </p:sp>
    </p:spTree>
    <p:extLst>
      <p:ext uri="{BB962C8B-B14F-4D97-AF65-F5344CB8AC3E}">
        <p14:creationId xmlns:p14="http://schemas.microsoft.com/office/powerpoint/2010/main" val="12444547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nchor="t" anchorCtr="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4BB314E7-3C4E-4E44-BA04-046DDD81E490}" type="datetimeFigureOut">
              <a:rPr lang="tr-TR" smtClean="0"/>
              <a:t>8.04.2021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4DB0407-0A67-444C-A5D0-41538ACA54DB}" type="slidenum">
              <a:rPr lang="tr-TR" smtClean="0"/>
              <a:t>‹#›</a:t>
            </a:fld>
            <a:endParaRPr lang="tr-TR"/>
          </a:p>
        </p:txBody>
      </p:sp>
    </p:spTree>
    <p:extLst>
      <p:ext uri="{BB962C8B-B14F-4D97-AF65-F5344CB8AC3E}">
        <p14:creationId xmlns:p14="http://schemas.microsoft.com/office/powerpoint/2010/main" val="9289291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4BB314E7-3C4E-4E44-BA04-046DDD81E490}" type="datetimeFigureOut">
              <a:rPr lang="tr-TR" smtClean="0"/>
              <a:t>8.04.2021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4DB0407-0A67-444C-A5D0-41538ACA54DB}" type="slidenum">
              <a:rPr lang="tr-TR" smtClean="0"/>
              <a:t>‹#›</a:t>
            </a:fld>
            <a:endParaRPr lang="tr-TR"/>
          </a:p>
        </p:txBody>
      </p:sp>
    </p:spTree>
    <p:extLst>
      <p:ext uri="{BB962C8B-B14F-4D97-AF65-F5344CB8AC3E}">
        <p14:creationId xmlns:p14="http://schemas.microsoft.com/office/powerpoint/2010/main" val="24842941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3"/>
          <p:cNvSpPr>
            <a:spLocks noGrp="1"/>
          </p:cNvSpPr>
          <p:nvPr>
            <p:ph type="dt" sz="half" idx="10"/>
          </p:nvPr>
        </p:nvSpPr>
        <p:spPr/>
        <p:txBody>
          <a:bodyPr/>
          <a:lstStyle/>
          <a:p>
            <a:fld id="{4BB314E7-3C4E-4E44-BA04-046DDD81E490}" type="datetimeFigureOut">
              <a:rPr lang="tr-TR" smtClean="0"/>
              <a:t>8.04.2021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4DB0407-0A67-444C-A5D0-41538ACA54DB}" type="slidenum">
              <a:rPr lang="tr-TR" smtClean="0"/>
              <a:t>‹#›</a:t>
            </a:fld>
            <a:endParaRPr lang="tr-TR"/>
          </a:p>
        </p:txBody>
      </p:sp>
    </p:spTree>
    <p:extLst>
      <p:ext uri="{BB962C8B-B14F-4D97-AF65-F5344CB8AC3E}">
        <p14:creationId xmlns:p14="http://schemas.microsoft.com/office/powerpoint/2010/main" val="14755363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4BB314E7-3C4E-4E44-BA04-046DDD81E490}" type="datetimeFigureOut">
              <a:rPr lang="tr-TR" smtClean="0"/>
              <a:t>8.04.2021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4DB0407-0A67-444C-A5D0-41538ACA54DB}" type="slidenum">
              <a:rPr lang="tr-TR" smtClean="0"/>
              <a:t>‹#›</a:t>
            </a:fld>
            <a:endParaRPr lang="tr-TR"/>
          </a:p>
        </p:txBody>
      </p:sp>
    </p:spTree>
    <p:extLst>
      <p:ext uri="{BB962C8B-B14F-4D97-AF65-F5344CB8AC3E}">
        <p14:creationId xmlns:p14="http://schemas.microsoft.com/office/powerpoint/2010/main" val="34554465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4BB314E7-3C4E-4E44-BA04-046DDD81E490}" type="datetimeFigureOut">
              <a:rPr lang="tr-TR" smtClean="0"/>
              <a:t>8.04.2021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64DB0407-0A67-444C-A5D0-41538ACA54DB}" type="slidenum">
              <a:rPr lang="tr-TR" smtClean="0"/>
              <a:t>‹#›</a:t>
            </a:fld>
            <a:endParaRPr lang="tr-TR"/>
          </a:p>
        </p:txBody>
      </p:sp>
    </p:spTree>
    <p:extLst>
      <p:ext uri="{BB962C8B-B14F-4D97-AF65-F5344CB8AC3E}">
        <p14:creationId xmlns:p14="http://schemas.microsoft.com/office/powerpoint/2010/main" val="12745285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stilini düzenlemek için tıklayın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4BB314E7-3C4E-4E44-BA04-046DDD81E490}" type="datetimeFigureOut">
              <a:rPr lang="tr-TR" smtClean="0"/>
              <a:t>8.04.2021</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64DB0407-0A67-444C-A5D0-41538ACA54DB}" type="slidenum">
              <a:rPr lang="tr-TR" smtClean="0"/>
              <a:t>‹#›</a:t>
            </a:fld>
            <a:endParaRPr lang="tr-TR"/>
          </a:p>
        </p:txBody>
      </p:sp>
    </p:spTree>
    <p:extLst>
      <p:ext uri="{BB962C8B-B14F-4D97-AF65-F5344CB8AC3E}">
        <p14:creationId xmlns:p14="http://schemas.microsoft.com/office/powerpoint/2010/main" val="814661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7" name="Date Placeholder 2"/>
          <p:cNvSpPr>
            <a:spLocks noGrp="1"/>
          </p:cNvSpPr>
          <p:nvPr>
            <p:ph type="dt" sz="half" idx="10"/>
          </p:nvPr>
        </p:nvSpPr>
        <p:spPr/>
        <p:txBody>
          <a:bodyPr/>
          <a:lstStyle/>
          <a:p>
            <a:fld id="{4BB314E7-3C4E-4E44-BA04-046DDD81E490}" type="datetimeFigureOut">
              <a:rPr lang="tr-TR" smtClean="0"/>
              <a:t>8.04.2021</a:t>
            </a:fld>
            <a:endParaRPr lang="tr-TR"/>
          </a:p>
        </p:txBody>
      </p:sp>
      <p:sp>
        <p:nvSpPr>
          <p:cNvPr id="5" name="Footer Placeholder 3"/>
          <p:cNvSpPr>
            <a:spLocks noGrp="1"/>
          </p:cNvSpPr>
          <p:nvPr>
            <p:ph type="ftr" sz="quarter" idx="11"/>
          </p:nvPr>
        </p:nvSpPr>
        <p:spPr/>
        <p:txBody>
          <a:bodyPr/>
          <a:lstStyle/>
          <a:p>
            <a:endParaRPr lang="tr-TR"/>
          </a:p>
        </p:txBody>
      </p:sp>
      <p:sp>
        <p:nvSpPr>
          <p:cNvPr id="6" name="Slide Number Placeholder 4"/>
          <p:cNvSpPr>
            <a:spLocks noGrp="1"/>
          </p:cNvSpPr>
          <p:nvPr>
            <p:ph type="sldNum" sz="quarter" idx="12"/>
          </p:nvPr>
        </p:nvSpPr>
        <p:spPr/>
        <p:txBody>
          <a:bodyPr/>
          <a:lstStyle/>
          <a:p>
            <a:fld id="{64DB0407-0A67-444C-A5D0-41538ACA54DB}" type="slidenum">
              <a:rPr lang="tr-TR" smtClean="0"/>
              <a:t>‹#›</a:t>
            </a:fld>
            <a:endParaRPr lang="tr-TR"/>
          </a:p>
        </p:txBody>
      </p:sp>
    </p:spTree>
    <p:extLst>
      <p:ext uri="{BB962C8B-B14F-4D97-AF65-F5344CB8AC3E}">
        <p14:creationId xmlns:p14="http://schemas.microsoft.com/office/powerpoint/2010/main" val="31735292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BB314E7-3C4E-4E44-BA04-046DDD81E490}" type="datetimeFigureOut">
              <a:rPr lang="tr-TR" smtClean="0"/>
              <a:t>8.04.2021</a:t>
            </a:fld>
            <a:endParaRPr lang="tr-TR"/>
          </a:p>
        </p:txBody>
      </p:sp>
      <p:sp>
        <p:nvSpPr>
          <p:cNvPr id="5" name="Footer Placeholder 2"/>
          <p:cNvSpPr>
            <a:spLocks noGrp="1"/>
          </p:cNvSpPr>
          <p:nvPr>
            <p:ph type="ftr" sz="quarter" idx="11"/>
          </p:nvPr>
        </p:nvSpPr>
        <p:spPr/>
        <p:txBody>
          <a:bodyPr/>
          <a:lstStyle/>
          <a:p>
            <a:endParaRPr lang="tr-TR"/>
          </a:p>
        </p:txBody>
      </p:sp>
      <p:sp>
        <p:nvSpPr>
          <p:cNvPr id="6" name="Slide Number Placeholder 3"/>
          <p:cNvSpPr>
            <a:spLocks noGrp="1"/>
          </p:cNvSpPr>
          <p:nvPr>
            <p:ph type="sldNum" sz="quarter" idx="12"/>
          </p:nvPr>
        </p:nvSpPr>
        <p:spPr/>
        <p:txBody>
          <a:bodyPr/>
          <a:lstStyle/>
          <a:p>
            <a:fld id="{64DB0407-0A67-444C-A5D0-41538ACA54DB}" type="slidenum">
              <a:rPr lang="tr-TR" smtClean="0"/>
              <a:t>‹#›</a:t>
            </a:fld>
            <a:endParaRPr lang="tr-TR"/>
          </a:p>
        </p:txBody>
      </p:sp>
    </p:spTree>
    <p:extLst>
      <p:ext uri="{BB962C8B-B14F-4D97-AF65-F5344CB8AC3E}">
        <p14:creationId xmlns:p14="http://schemas.microsoft.com/office/powerpoint/2010/main" val="39487091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tr-TR"/>
              <a:t>Asıl başlık stilini düzenlemek için tıklayın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7" name="Date Placeholder 4"/>
          <p:cNvSpPr>
            <a:spLocks noGrp="1"/>
          </p:cNvSpPr>
          <p:nvPr>
            <p:ph type="dt" sz="half" idx="10"/>
          </p:nvPr>
        </p:nvSpPr>
        <p:spPr/>
        <p:txBody>
          <a:bodyPr/>
          <a:lstStyle/>
          <a:p>
            <a:fld id="{4BB314E7-3C4E-4E44-BA04-046DDD81E490}" type="datetimeFigureOut">
              <a:rPr lang="tr-TR" smtClean="0"/>
              <a:t>8.04.2021</a:t>
            </a:fld>
            <a:endParaRPr lang="tr-TR"/>
          </a:p>
        </p:txBody>
      </p:sp>
      <p:sp>
        <p:nvSpPr>
          <p:cNvPr id="5" name="Footer Placeholder 5"/>
          <p:cNvSpPr>
            <a:spLocks noGrp="1"/>
          </p:cNvSpPr>
          <p:nvPr>
            <p:ph type="ftr" sz="quarter" idx="11"/>
          </p:nvPr>
        </p:nvSpPr>
        <p:spPr/>
        <p:txBody>
          <a:bodyPr/>
          <a:lstStyle/>
          <a:p>
            <a:endParaRPr lang="tr-TR"/>
          </a:p>
        </p:txBody>
      </p:sp>
      <p:sp>
        <p:nvSpPr>
          <p:cNvPr id="6" name="Slide Number Placeholder 6"/>
          <p:cNvSpPr>
            <a:spLocks noGrp="1"/>
          </p:cNvSpPr>
          <p:nvPr>
            <p:ph type="sldNum" sz="quarter" idx="12"/>
          </p:nvPr>
        </p:nvSpPr>
        <p:spPr/>
        <p:txBody>
          <a:bodyPr/>
          <a:lstStyle/>
          <a:p>
            <a:fld id="{64DB0407-0A67-444C-A5D0-41538ACA54DB}" type="slidenum">
              <a:rPr lang="tr-TR" smtClean="0"/>
              <a:t>‹#›</a:t>
            </a:fld>
            <a:endParaRPr lang="tr-TR"/>
          </a:p>
        </p:txBody>
      </p:sp>
    </p:spTree>
    <p:extLst>
      <p:ext uri="{BB962C8B-B14F-4D97-AF65-F5344CB8AC3E}">
        <p14:creationId xmlns:p14="http://schemas.microsoft.com/office/powerpoint/2010/main" val="24242723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4BB314E7-3C4E-4E44-BA04-046DDD81E490}" type="datetimeFigureOut">
              <a:rPr lang="tr-TR" smtClean="0"/>
              <a:t>8.04.2021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64DB0407-0A67-444C-A5D0-41538ACA54DB}" type="slidenum">
              <a:rPr lang="tr-TR" smtClean="0"/>
              <a:t>‹#›</a:t>
            </a:fld>
            <a:endParaRPr lang="tr-TR"/>
          </a:p>
        </p:txBody>
      </p:sp>
    </p:spTree>
    <p:extLst>
      <p:ext uri="{BB962C8B-B14F-4D97-AF65-F5344CB8AC3E}">
        <p14:creationId xmlns:p14="http://schemas.microsoft.com/office/powerpoint/2010/main" val="1511172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BB314E7-3C4E-4E44-BA04-046DDD81E490}" type="datetimeFigureOut">
              <a:rPr lang="tr-TR" smtClean="0"/>
              <a:t>8.04.2021</a:t>
            </a:fld>
            <a:endParaRPr lang="tr-TR"/>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tr-TR"/>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64DB0407-0A67-444C-A5D0-41538ACA54DB}" type="slidenum">
              <a:rPr lang="tr-TR" smtClean="0"/>
              <a:t>‹#›</a:t>
            </a:fld>
            <a:endParaRPr lang="tr-TR"/>
          </a:p>
        </p:txBody>
      </p:sp>
    </p:spTree>
    <p:extLst>
      <p:ext uri="{BB962C8B-B14F-4D97-AF65-F5344CB8AC3E}">
        <p14:creationId xmlns:p14="http://schemas.microsoft.com/office/powerpoint/2010/main" val="1759591325"/>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5797253-23FA-4C38-AF68-3BF2AF99561D}"/>
              </a:ext>
            </a:extLst>
          </p:cNvPr>
          <p:cNvSpPr>
            <a:spLocks noGrp="1"/>
          </p:cNvSpPr>
          <p:nvPr>
            <p:ph type="ctrTitle"/>
          </p:nvPr>
        </p:nvSpPr>
        <p:spPr>
          <a:xfrm>
            <a:off x="1042414" y="550757"/>
            <a:ext cx="9789710" cy="2878243"/>
          </a:xfrm>
        </p:spPr>
        <p:txBody>
          <a:bodyPr/>
          <a:lstStyle/>
          <a:p>
            <a:r>
              <a:rPr lang="tr-TR" dirty="0"/>
              <a:t>A TRADITIONAL SPORT -  ABA WRESTLING </a:t>
            </a:r>
          </a:p>
        </p:txBody>
      </p:sp>
      <p:pic>
        <p:nvPicPr>
          <p:cNvPr id="4" name="Resim 3">
            <a:extLst>
              <a:ext uri="{FF2B5EF4-FFF2-40B4-BE49-F238E27FC236}">
                <a16:creationId xmlns:a16="http://schemas.microsoft.com/office/drawing/2014/main" id="{0B82A89F-BFAE-423C-A63B-EBA2A25E3D41}"/>
              </a:ext>
            </a:extLst>
          </p:cNvPr>
          <p:cNvPicPr>
            <a:picLocks noChangeAspect="1"/>
          </p:cNvPicPr>
          <p:nvPr/>
        </p:nvPicPr>
        <p:blipFill>
          <a:blip r:embed="rId2"/>
          <a:stretch>
            <a:fillRect/>
          </a:stretch>
        </p:blipFill>
        <p:spPr>
          <a:xfrm>
            <a:off x="3566746" y="3529672"/>
            <a:ext cx="4367432" cy="2328420"/>
          </a:xfrm>
          <a:prstGeom prst="rect">
            <a:avLst/>
          </a:prstGeom>
        </p:spPr>
      </p:pic>
    </p:spTree>
    <p:extLst>
      <p:ext uri="{BB962C8B-B14F-4D97-AF65-F5344CB8AC3E}">
        <p14:creationId xmlns:p14="http://schemas.microsoft.com/office/powerpoint/2010/main" val="5919473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FA6171C-927F-4197-AD6E-693C36E0AE2A}"/>
              </a:ext>
            </a:extLst>
          </p:cNvPr>
          <p:cNvSpPr>
            <a:spLocks noGrp="1"/>
          </p:cNvSpPr>
          <p:nvPr>
            <p:ph type="title"/>
          </p:nvPr>
        </p:nvSpPr>
        <p:spPr/>
        <p:txBody>
          <a:bodyPr/>
          <a:lstStyle/>
          <a:p>
            <a:r>
              <a:rPr lang="en-US" b="0" i="0" dirty="0">
                <a:solidFill>
                  <a:schemeClr val="tx1"/>
                </a:solidFill>
                <a:effectLst/>
                <a:latin typeface="Gotham-Book"/>
              </a:rPr>
              <a:t>This is the type of wrestling where wrestlers wear "aba" on their backs and tie a waistband. It is currently played in </a:t>
            </a:r>
            <a:r>
              <a:rPr lang="en-US" b="0" i="0" dirty="0" err="1">
                <a:solidFill>
                  <a:schemeClr val="tx1"/>
                </a:solidFill>
                <a:effectLst/>
                <a:latin typeface="Gotham-Book"/>
              </a:rPr>
              <a:t>Hatay</a:t>
            </a:r>
            <a:r>
              <a:rPr lang="en-US" b="0" i="0" dirty="0">
                <a:solidFill>
                  <a:schemeClr val="tx1"/>
                </a:solidFill>
                <a:effectLst/>
                <a:latin typeface="Gotham-Book"/>
              </a:rPr>
              <a:t> and Gaziantep regions</a:t>
            </a:r>
            <a:br>
              <a:rPr lang="tr-TR" b="0" i="0" dirty="0">
                <a:solidFill>
                  <a:srgbClr val="363636"/>
                </a:solidFill>
                <a:effectLst/>
                <a:latin typeface="Gotham-Book"/>
              </a:rPr>
            </a:br>
            <a:endParaRPr lang="tr-TR" dirty="0"/>
          </a:p>
        </p:txBody>
      </p:sp>
      <p:pic>
        <p:nvPicPr>
          <p:cNvPr id="4" name="Resim 3">
            <a:extLst>
              <a:ext uri="{FF2B5EF4-FFF2-40B4-BE49-F238E27FC236}">
                <a16:creationId xmlns:a16="http://schemas.microsoft.com/office/drawing/2014/main" id="{C5FF01F6-2FF1-43AF-8548-4A309ADBB862}"/>
              </a:ext>
            </a:extLst>
          </p:cNvPr>
          <p:cNvPicPr>
            <a:picLocks noChangeAspect="1"/>
          </p:cNvPicPr>
          <p:nvPr/>
        </p:nvPicPr>
        <p:blipFill>
          <a:blip r:embed="rId2"/>
          <a:stretch>
            <a:fillRect/>
          </a:stretch>
        </p:blipFill>
        <p:spPr>
          <a:xfrm>
            <a:off x="6607126" y="3008300"/>
            <a:ext cx="4854262" cy="3237755"/>
          </a:xfrm>
          <a:prstGeom prst="rect">
            <a:avLst/>
          </a:prstGeom>
        </p:spPr>
      </p:pic>
    </p:spTree>
    <p:extLst>
      <p:ext uri="{BB962C8B-B14F-4D97-AF65-F5344CB8AC3E}">
        <p14:creationId xmlns:p14="http://schemas.microsoft.com/office/powerpoint/2010/main" val="18950269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4C1B620-C128-4E3D-994B-EAF398D6B69D}"/>
              </a:ext>
            </a:extLst>
          </p:cNvPr>
          <p:cNvSpPr>
            <a:spLocks noGrp="1"/>
          </p:cNvSpPr>
          <p:nvPr>
            <p:ph type="title"/>
          </p:nvPr>
        </p:nvSpPr>
        <p:spPr/>
        <p:txBody>
          <a:bodyPr/>
          <a:lstStyle/>
          <a:p>
            <a:r>
              <a:rPr lang="en-US" sz="2400" b="0" i="0" dirty="0">
                <a:solidFill>
                  <a:schemeClr val="tx1"/>
                </a:solidFill>
                <a:effectLst/>
                <a:latin typeface="Gotham-Book"/>
              </a:rPr>
              <a:t>Competitive Aba Wrestling Grounds are grass or soft sea sand, and their dimensions are 30 x 30 m. The grounds are enclosed with barbless wires or ropes. Since Competitive Aba Wrestling games are held at night, the necessary lighting is provided. In case adverse weather conditions or other forcing conditions arise during Competitive Aba Wrestling games, the games continue indoors. </a:t>
            </a:r>
            <a:endParaRPr lang="tr-TR" sz="2400" dirty="0">
              <a:solidFill>
                <a:schemeClr val="tx1"/>
              </a:solidFill>
            </a:endParaRPr>
          </a:p>
        </p:txBody>
      </p:sp>
      <p:pic>
        <p:nvPicPr>
          <p:cNvPr id="6" name="Resim 5">
            <a:extLst>
              <a:ext uri="{FF2B5EF4-FFF2-40B4-BE49-F238E27FC236}">
                <a16:creationId xmlns:a16="http://schemas.microsoft.com/office/drawing/2014/main" id="{2E390192-AC95-46AB-88E7-B5BD7239FEF6}"/>
              </a:ext>
            </a:extLst>
          </p:cNvPr>
          <p:cNvPicPr>
            <a:picLocks noChangeAspect="1"/>
          </p:cNvPicPr>
          <p:nvPr/>
        </p:nvPicPr>
        <p:blipFill>
          <a:blip r:embed="rId2"/>
          <a:stretch>
            <a:fillRect/>
          </a:stretch>
        </p:blipFill>
        <p:spPr>
          <a:xfrm>
            <a:off x="858740" y="3122295"/>
            <a:ext cx="4489732" cy="2969016"/>
          </a:xfrm>
          <a:prstGeom prst="rect">
            <a:avLst/>
          </a:prstGeom>
        </p:spPr>
      </p:pic>
      <p:pic>
        <p:nvPicPr>
          <p:cNvPr id="7" name="Resim 6">
            <a:extLst>
              <a:ext uri="{FF2B5EF4-FFF2-40B4-BE49-F238E27FC236}">
                <a16:creationId xmlns:a16="http://schemas.microsoft.com/office/drawing/2014/main" id="{0C5B3D32-9F64-46BC-916E-C5283A7B62EC}"/>
              </a:ext>
            </a:extLst>
          </p:cNvPr>
          <p:cNvPicPr>
            <a:picLocks noChangeAspect="1"/>
          </p:cNvPicPr>
          <p:nvPr/>
        </p:nvPicPr>
        <p:blipFill>
          <a:blip r:embed="rId3"/>
          <a:stretch>
            <a:fillRect/>
          </a:stretch>
        </p:blipFill>
        <p:spPr>
          <a:xfrm>
            <a:off x="5922791" y="3122295"/>
            <a:ext cx="5044015" cy="2950272"/>
          </a:xfrm>
          <a:prstGeom prst="rect">
            <a:avLst/>
          </a:prstGeom>
        </p:spPr>
      </p:pic>
    </p:spTree>
    <p:extLst>
      <p:ext uri="{BB962C8B-B14F-4D97-AF65-F5344CB8AC3E}">
        <p14:creationId xmlns:p14="http://schemas.microsoft.com/office/powerpoint/2010/main" val="30171467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82AC61D-5D1A-41CC-B691-E13A7D86E5E3}"/>
              </a:ext>
            </a:extLst>
          </p:cNvPr>
          <p:cNvSpPr>
            <a:spLocks noGrp="1"/>
          </p:cNvSpPr>
          <p:nvPr>
            <p:ph type="title"/>
          </p:nvPr>
        </p:nvSpPr>
        <p:spPr/>
        <p:txBody>
          <a:bodyPr/>
          <a:lstStyle/>
          <a:p>
            <a:r>
              <a:rPr lang="en-US" sz="2800" b="0" i="0" dirty="0">
                <a:solidFill>
                  <a:schemeClr val="tx1"/>
                </a:solidFill>
                <a:effectLst/>
                <a:latin typeface="Gotham-Book"/>
              </a:rPr>
              <a:t>Aba </a:t>
            </a:r>
            <a:r>
              <a:rPr lang="tr-TR" sz="2800" dirty="0" err="1">
                <a:solidFill>
                  <a:schemeClr val="tx1"/>
                </a:solidFill>
                <a:latin typeface="Gotham-Book"/>
              </a:rPr>
              <a:t>wrestling</a:t>
            </a:r>
            <a:r>
              <a:rPr lang="tr-TR" sz="2800" dirty="0">
                <a:solidFill>
                  <a:schemeClr val="tx1"/>
                </a:solidFill>
                <a:latin typeface="Gotham-Book"/>
              </a:rPr>
              <a:t> </a:t>
            </a:r>
            <a:r>
              <a:rPr lang="en-US" sz="2800" b="0" i="0" dirty="0">
                <a:solidFill>
                  <a:schemeClr val="tx1"/>
                </a:solidFill>
                <a:effectLst/>
                <a:latin typeface="Gotham-Book"/>
              </a:rPr>
              <a:t>seems like the oldest wrestling style. This wrestling style was practiced by Scythians, </a:t>
            </a:r>
            <a:r>
              <a:rPr lang="en-US" sz="2800" b="0" i="0" dirty="0" err="1">
                <a:solidFill>
                  <a:schemeClr val="tx1"/>
                </a:solidFill>
                <a:effectLst/>
                <a:latin typeface="Gotham-Book"/>
              </a:rPr>
              <a:t>Sakas</a:t>
            </a:r>
            <a:r>
              <a:rPr lang="en-US" sz="2800" b="0" i="0" dirty="0">
                <a:solidFill>
                  <a:schemeClr val="tx1"/>
                </a:solidFill>
                <a:effectLst/>
                <a:latin typeface="Gotham-Book"/>
              </a:rPr>
              <a:t>, Uighurs, </a:t>
            </a:r>
            <a:r>
              <a:rPr lang="en-US" sz="2800" b="0" i="0" dirty="0" err="1">
                <a:solidFill>
                  <a:schemeClr val="tx1"/>
                </a:solidFill>
                <a:effectLst/>
                <a:latin typeface="Gotham-Book"/>
              </a:rPr>
              <a:t>Kharahans</a:t>
            </a:r>
            <a:r>
              <a:rPr lang="en-US" sz="2800" b="0" i="0" dirty="0">
                <a:solidFill>
                  <a:schemeClr val="tx1"/>
                </a:solidFill>
                <a:effectLst/>
                <a:latin typeface="Gotham-Book"/>
              </a:rPr>
              <a:t>, Mongols, Uzbeks, </a:t>
            </a:r>
            <a:r>
              <a:rPr lang="en-US" sz="2800" b="0" i="0" dirty="0" err="1">
                <a:solidFill>
                  <a:schemeClr val="tx1"/>
                </a:solidFill>
                <a:effectLst/>
                <a:latin typeface="Gotham-Book"/>
              </a:rPr>
              <a:t>Khazaks</a:t>
            </a:r>
            <a:r>
              <a:rPr lang="en-US" sz="2800" b="0" i="0" dirty="0">
                <a:solidFill>
                  <a:schemeClr val="tx1"/>
                </a:solidFill>
                <a:effectLst/>
                <a:latin typeface="Gotham-Book"/>
              </a:rPr>
              <a:t>, </a:t>
            </a:r>
            <a:r>
              <a:rPr lang="en-US" sz="2800" b="0" i="0" dirty="0" err="1">
                <a:solidFill>
                  <a:schemeClr val="tx1"/>
                </a:solidFill>
                <a:effectLst/>
                <a:latin typeface="Gotham-Book"/>
              </a:rPr>
              <a:t>Caghatays</a:t>
            </a:r>
            <a:r>
              <a:rPr lang="en-US" sz="2800" b="0" i="0" dirty="0">
                <a:solidFill>
                  <a:schemeClr val="tx1"/>
                </a:solidFill>
                <a:effectLst/>
                <a:latin typeface="Gotham-Book"/>
              </a:rPr>
              <a:t> and </a:t>
            </a:r>
            <a:r>
              <a:rPr lang="en-US" sz="2800" b="0" i="0" dirty="0" err="1">
                <a:solidFill>
                  <a:schemeClr val="tx1"/>
                </a:solidFill>
                <a:effectLst/>
                <a:latin typeface="Gotham-Book"/>
              </a:rPr>
              <a:t>Kızık</a:t>
            </a:r>
            <a:r>
              <a:rPr lang="en-US" sz="2800" b="0" i="0" dirty="0">
                <a:solidFill>
                  <a:schemeClr val="tx1"/>
                </a:solidFill>
                <a:effectLst/>
                <a:latin typeface="Gotham-Book"/>
              </a:rPr>
              <a:t> Turks who live in Gaziantep and Antakya. Aba wrestling is the first wrestling style played with clothing. Wrestling was a competition and military training tool in Central Asia, and was taught by the Turkish to Chinese in 4th century B.C.E. </a:t>
            </a:r>
            <a:endParaRPr lang="tr-TR" sz="2800" dirty="0">
              <a:solidFill>
                <a:schemeClr val="tx1"/>
              </a:solidFill>
            </a:endParaRPr>
          </a:p>
        </p:txBody>
      </p:sp>
      <p:pic>
        <p:nvPicPr>
          <p:cNvPr id="4" name="Resim 3">
            <a:extLst>
              <a:ext uri="{FF2B5EF4-FFF2-40B4-BE49-F238E27FC236}">
                <a16:creationId xmlns:a16="http://schemas.microsoft.com/office/drawing/2014/main" id="{E7254EEF-BA0C-41E0-9354-684DF8B5214B}"/>
              </a:ext>
            </a:extLst>
          </p:cNvPr>
          <p:cNvPicPr>
            <a:picLocks noChangeAspect="1"/>
          </p:cNvPicPr>
          <p:nvPr/>
        </p:nvPicPr>
        <p:blipFill>
          <a:blip r:embed="rId2"/>
          <a:stretch>
            <a:fillRect/>
          </a:stretch>
        </p:blipFill>
        <p:spPr>
          <a:xfrm>
            <a:off x="646111" y="3711294"/>
            <a:ext cx="4598964" cy="2586917"/>
          </a:xfrm>
          <a:prstGeom prst="rect">
            <a:avLst/>
          </a:prstGeom>
        </p:spPr>
      </p:pic>
      <p:pic>
        <p:nvPicPr>
          <p:cNvPr id="5" name="Resim 4">
            <a:extLst>
              <a:ext uri="{FF2B5EF4-FFF2-40B4-BE49-F238E27FC236}">
                <a16:creationId xmlns:a16="http://schemas.microsoft.com/office/drawing/2014/main" id="{9359BCCB-45E2-46C6-A226-099C4E65B2CC}"/>
              </a:ext>
            </a:extLst>
          </p:cNvPr>
          <p:cNvPicPr>
            <a:picLocks noChangeAspect="1"/>
          </p:cNvPicPr>
          <p:nvPr/>
        </p:nvPicPr>
        <p:blipFill>
          <a:blip r:embed="rId3"/>
          <a:stretch>
            <a:fillRect/>
          </a:stretch>
        </p:blipFill>
        <p:spPr>
          <a:xfrm>
            <a:off x="6056162" y="3412184"/>
            <a:ext cx="4477904" cy="2985269"/>
          </a:xfrm>
          <a:prstGeom prst="rect">
            <a:avLst/>
          </a:prstGeom>
        </p:spPr>
      </p:pic>
    </p:spTree>
    <p:extLst>
      <p:ext uri="{BB962C8B-B14F-4D97-AF65-F5344CB8AC3E}">
        <p14:creationId xmlns:p14="http://schemas.microsoft.com/office/powerpoint/2010/main" val="35551171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593F8CB-11D5-40A7-A3D4-7E0B1D6E90DE}"/>
              </a:ext>
            </a:extLst>
          </p:cNvPr>
          <p:cNvSpPr>
            <a:spLocks noGrp="1"/>
          </p:cNvSpPr>
          <p:nvPr>
            <p:ph type="title"/>
          </p:nvPr>
        </p:nvSpPr>
        <p:spPr/>
        <p:txBody>
          <a:bodyPr/>
          <a:lstStyle/>
          <a:p>
            <a:r>
              <a:rPr lang="en-US" b="0" i="0" dirty="0">
                <a:solidFill>
                  <a:srgbClr val="363636"/>
                </a:solidFill>
                <a:effectLst/>
                <a:latin typeface="Gotham-Book"/>
              </a:rPr>
              <a:t> </a:t>
            </a:r>
            <a:r>
              <a:rPr lang="en-US" sz="2800" b="0" i="0" dirty="0">
                <a:solidFill>
                  <a:schemeClr val="tx1"/>
                </a:solidFill>
                <a:effectLst/>
                <a:latin typeface="Gotham-Book"/>
              </a:rPr>
              <a:t>Judo, a contemporary Far Eastern martial art, is a modernized and modified form of Aba Wrestling. Trouser wrestling, which is played in Sweden today, is thought to be taught by Hun Turks who settled in the Baltic region during migrations. Athletes first untie their waistbands, and remove their abas after the game is over, and drop them to a predefined place. Since untying the aba and randomly throwing it before leaving the grounds wouldn't comply with sports ethics, it is referred to the punitive board.</a:t>
            </a:r>
            <a:endParaRPr lang="tr-TR" sz="2800" dirty="0">
              <a:solidFill>
                <a:schemeClr val="tx1"/>
              </a:solidFill>
            </a:endParaRPr>
          </a:p>
        </p:txBody>
      </p:sp>
      <p:pic>
        <p:nvPicPr>
          <p:cNvPr id="4" name="Resim 3">
            <a:extLst>
              <a:ext uri="{FF2B5EF4-FFF2-40B4-BE49-F238E27FC236}">
                <a16:creationId xmlns:a16="http://schemas.microsoft.com/office/drawing/2014/main" id="{88CE6F45-58EF-4D99-A085-2F6F2EF70DFB}"/>
              </a:ext>
            </a:extLst>
          </p:cNvPr>
          <p:cNvPicPr>
            <a:picLocks noChangeAspect="1"/>
          </p:cNvPicPr>
          <p:nvPr/>
        </p:nvPicPr>
        <p:blipFill>
          <a:blip r:embed="rId2"/>
          <a:stretch>
            <a:fillRect/>
          </a:stretch>
        </p:blipFill>
        <p:spPr>
          <a:xfrm>
            <a:off x="1997612" y="4366932"/>
            <a:ext cx="3048000" cy="2038350"/>
          </a:xfrm>
          <a:prstGeom prst="rect">
            <a:avLst/>
          </a:prstGeom>
        </p:spPr>
      </p:pic>
      <p:pic>
        <p:nvPicPr>
          <p:cNvPr id="5" name="Resim 4">
            <a:extLst>
              <a:ext uri="{FF2B5EF4-FFF2-40B4-BE49-F238E27FC236}">
                <a16:creationId xmlns:a16="http://schemas.microsoft.com/office/drawing/2014/main" id="{8AF16212-4CE3-43E6-BC3E-EC349D2740E4}"/>
              </a:ext>
            </a:extLst>
          </p:cNvPr>
          <p:cNvPicPr>
            <a:picLocks noChangeAspect="1"/>
          </p:cNvPicPr>
          <p:nvPr/>
        </p:nvPicPr>
        <p:blipFill>
          <a:blip r:embed="rId3"/>
          <a:stretch>
            <a:fillRect/>
          </a:stretch>
        </p:blipFill>
        <p:spPr>
          <a:xfrm>
            <a:off x="5920303" y="4160020"/>
            <a:ext cx="2452174" cy="2452174"/>
          </a:xfrm>
          <a:prstGeom prst="rect">
            <a:avLst/>
          </a:prstGeom>
        </p:spPr>
      </p:pic>
      <p:pic>
        <p:nvPicPr>
          <p:cNvPr id="6" name="Resim 5">
            <a:extLst>
              <a:ext uri="{FF2B5EF4-FFF2-40B4-BE49-F238E27FC236}">
                <a16:creationId xmlns:a16="http://schemas.microsoft.com/office/drawing/2014/main" id="{306517DB-9F06-4645-AA3F-3AE445A433CE}"/>
              </a:ext>
            </a:extLst>
          </p:cNvPr>
          <p:cNvPicPr>
            <a:picLocks noChangeAspect="1"/>
          </p:cNvPicPr>
          <p:nvPr/>
        </p:nvPicPr>
        <p:blipFill>
          <a:blip r:embed="rId4"/>
          <a:stretch>
            <a:fillRect/>
          </a:stretch>
        </p:blipFill>
        <p:spPr>
          <a:xfrm>
            <a:off x="10194388" y="3697923"/>
            <a:ext cx="1666875" cy="2733675"/>
          </a:xfrm>
          <a:prstGeom prst="rect">
            <a:avLst/>
          </a:prstGeom>
        </p:spPr>
      </p:pic>
    </p:spTree>
    <p:extLst>
      <p:ext uri="{BB962C8B-B14F-4D97-AF65-F5344CB8AC3E}">
        <p14:creationId xmlns:p14="http://schemas.microsoft.com/office/powerpoint/2010/main" val="17062951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9EC3B95-9728-47A0-8F9B-135B63D7F412}"/>
              </a:ext>
            </a:extLst>
          </p:cNvPr>
          <p:cNvSpPr>
            <a:spLocks noGrp="1"/>
          </p:cNvSpPr>
          <p:nvPr>
            <p:ph type="title"/>
          </p:nvPr>
        </p:nvSpPr>
        <p:spPr/>
        <p:txBody>
          <a:bodyPr/>
          <a:lstStyle/>
          <a:p>
            <a:r>
              <a:rPr lang="tr-TR" dirty="0"/>
              <a:t>I am a </a:t>
            </a:r>
            <a:r>
              <a:rPr lang="tr-TR" dirty="0" err="1"/>
              <a:t>Turkish</a:t>
            </a:r>
            <a:r>
              <a:rPr lang="tr-TR" dirty="0"/>
              <a:t> </a:t>
            </a:r>
            <a:r>
              <a:rPr lang="tr-TR" dirty="0" err="1"/>
              <a:t>student</a:t>
            </a:r>
            <a:r>
              <a:rPr lang="tr-TR" dirty="0"/>
              <a:t> </a:t>
            </a:r>
            <a:r>
              <a:rPr lang="tr-TR" dirty="0" err="1"/>
              <a:t>and</a:t>
            </a:r>
            <a:r>
              <a:rPr lang="tr-TR" dirty="0"/>
              <a:t> a </a:t>
            </a:r>
            <a:r>
              <a:rPr lang="tr-TR" dirty="0" err="1"/>
              <a:t>sport</a:t>
            </a:r>
            <a:r>
              <a:rPr lang="tr-TR" dirty="0"/>
              <a:t> </a:t>
            </a:r>
            <a:r>
              <a:rPr lang="tr-TR" dirty="0" err="1"/>
              <a:t>lover</a:t>
            </a:r>
            <a:r>
              <a:rPr lang="tr-TR" dirty="0"/>
              <a:t>. I </a:t>
            </a:r>
            <a:r>
              <a:rPr lang="tr-TR" dirty="0" err="1"/>
              <a:t>tried</a:t>
            </a:r>
            <a:r>
              <a:rPr lang="tr-TR" dirty="0"/>
              <a:t> </a:t>
            </a:r>
            <a:r>
              <a:rPr lang="tr-TR" dirty="0" err="1"/>
              <a:t>to</a:t>
            </a:r>
            <a:r>
              <a:rPr lang="tr-TR" dirty="0"/>
              <a:t> </a:t>
            </a:r>
            <a:r>
              <a:rPr lang="tr-TR" dirty="0" err="1"/>
              <a:t>explain</a:t>
            </a:r>
            <a:r>
              <a:rPr lang="tr-TR" dirty="0"/>
              <a:t> </a:t>
            </a:r>
            <a:r>
              <a:rPr lang="tr-TR" dirty="0" err="1"/>
              <a:t>and</a:t>
            </a:r>
            <a:r>
              <a:rPr lang="tr-TR" dirty="0"/>
              <a:t> Show </a:t>
            </a:r>
            <a:r>
              <a:rPr lang="tr-TR" dirty="0" err="1"/>
              <a:t>you</a:t>
            </a:r>
            <a:r>
              <a:rPr lang="tr-TR" dirty="0"/>
              <a:t> </a:t>
            </a:r>
            <a:r>
              <a:rPr lang="tr-TR" dirty="0" err="1"/>
              <a:t>what</a:t>
            </a:r>
            <a:r>
              <a:rPr lang="tr-TR" dirty="0"/>
              <a:t> ABA WRESTLING is. </a:t>
            </a:r>
            <a:br>
              <a:rPr lang="tr-TR" dirty="0"/>
            </a:br>
            <a:r>
              <a:rPr lang="tr-TR" dirty="0" err="1"/>
              <a:t>Thank</a:t>
            </a:r>
            <a:r>
              <a:rPr lang="tr-TR" dirty="0"/>
              <a:t> </a:t>
            </a:r>
            <a:r>
              <a:rPr lang="tr-TR" dirty="0" err="1"/>
              <a:t>you</a:t>
            </a:r>
            <a:r>
              <a:rPr lang="tr-TR" dirty="0"/>
              <a:t> </a:t>
            </a:r>
            <a:br>
              <a:rPr lang="tr-TR" dirty="0"/>
            </a:br>
            <a:br>
              <a:rPr lang="tr-TR" dirty="0"/>
            </a:br>
            <a:r>
              <a:rPr lang="tr-TR" dirty="0"/>
              <a:t>BERK </a:t>
            </a:r>
          </a:p>
        </p:txBody>
      </p:sp>
    </p:spTree>
    <p:extLst>
      <p:ext uri="{BB962C8B-B14F-4D97-AF65-F5344CB8AC3E}">
        <p14:creationId xmlns:p14="http://schemas.microsoft.com/office/powerpoint/2010/main" val="217732048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yon">
  <a:themeElements>
    <a:clrScheme name="İy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y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y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31</TotalTime>
  <Words>308</Words>
  <Application>Microsoft Office PowerPoint</Application>
  <PresentationFormat>Geniş ekran</PresentationFormat>
  <Paragraphs>6</Paragraphs>
  <Slides>6</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6</vt:i4>
      </vt:variant>
    </vt:vector>
  </HeadingPairs>
  <TitlesOfParts>
    <vt:vector size="11" baseType="lpstr">
      <vt:lpstr>Arial</vt:lpstr>
      <vt:lpstr>Century Gothic</vt:lpstr>
      <vt:lpstr>Gotham-Book</vt:lpstr>
      <vt:lpstr>Wingdings 3</vt:lpstr>
      <vt:lpstr>İyon</vt:lpstr>
      <vt:lpstr>A TRADITIONAL SPORT -  ABA WRESTLING </vt:lpstr>
      <vt:lpstr>This is the type of wrestling where wrestlers wear "aba" on their backs and tie a waistband. It is currently played in Hatay and Gaziantep regions </vt:lpstr>
      <vt:lpstr>Competitive Aba Wrestling Grounds are grass or soft sea sand, and their dimensions are 30 x 30 m. The grounds are enclosed with barbless wires or ropes. Since Competitive Aba Wrestling games are held at night, the necessary lighting is provided. In case adverse weather conditions or other forcing conditions arise during Competitive Aba Wrestling games, the games continue indoors. </vt:lpstr>
      <vt:lpstr>Aba wrestling seems like the oldest wrestling style. This wrestling style was practiced by Scythians, Sakas, Uighurs, Kharahans, Mongols, Uzbeks, Khazaks, Caghatays and Kızık Turks who live in Gaziantep and Antakya. Aba wrestling is the first wrestling style played with clothing. Wrestling was a competition and military training tool in Central Asia, and was taught by the Turkish to Chinese in 4th century B.C.E. </vt:lpstr>
      <vt:lpstr> Judo, a contemporary Far Eastern martial art, is a modernized and modified form of Aba Wrestling. Trouser wrestling, which is played in Sweden today, is thought to be taught by Hun Turks who settled in the Baltic region during migrations. Athletes first untie their waistbands, and remove their abas after the game is over, and drop them to a predefined place. Since untying the aba and randomly throwing it before leaving the grounds wouldn't comply with sports ethics, it is referred to the punitive board.</vt:lpstr>
      <vt:lpstr>I am a Turkish student and a sport lover. I tried to explain and Show you what ABA WRESTLING is.  Thank you   BERK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TRADITIONAL SPORT -  ABA WRESTLING </dc:title>
  <dc:creator>Anıl Beyatlı Gençer</dc:creator>
  <cp:lastModifiedBy>Anıl Beyatlı Gençer</cp:lastModifiedBy>
  <cp:revision>4</cp:revision>
  <dcterms:created xsi:type="dcterms:W3CDTF">2021-04-07T14:13:36Z</dcterms:created>
  <dcterms:modified xsi:type="dcterms:W3CDTF">2021-04-08T06:40:51Z</dcterms:modified>
</cp:coreProperties>
</file>