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glb" ContentType="model/gltf.binary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1" r:id="rId2"/>
    <p:sldId id="256" r:id="rId3"/>
    <p:sldId id="257" r:id="rId4"/>
    <p:sldId id="258" r:id="rId5"/>
    <p:sldId id="264" r:id="rId6"/>
    <p:sldId id="259" r:id="rId7"/>
    <p:sldId id="265" r:id="rId8"/>
    <p:sldId id="275" r:id="rId9"/>
    <p:sldId id="276" r:id="rId10"/>
    <p:sldId id="277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18812"/>
    <a:srgbClr val="663300"/>
    <a:srgbClr val="FF99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691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_________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_________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_________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_________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many girls in your class practice sports on a regular</a:t>
            </a:r>
            <a:r>
              <a:rPr lang="en-US" sz="24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basis?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Πωλήσεις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516-4982-89EA-4BFEA3F681A5}"/>
              </c:ext>
            </c:extLst>
          </c:dPt>
          <c:dPt>
            <c:idx val="1"/>
            <c:spPr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516-4982-89EA-4BFEA3F681A5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15D-47F6-A23D-59BD8CD9CFE5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15D-47F6-A23D-59BD8CD9CF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bestFit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Φύλλο1!$A$2:$A$5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Φύλλο1!$B$2:$B$5</c:f>
              <c:numCache>
                <c:formatCode>0.00%</c:formatCode>
                <c:ptCount val="4"/>
                <c:pt idx="0">
                  <c:v>0.56100000000000005</c:v>
                </c:pt>
                <c:pt idx="1">
                  <c:v>0.43900000000000011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16-4982-89EA-4BFEA3F681A5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  <a:ea typeface="+mn-ea"/>
              <a:cs typeface="+mn-cs"/>
            </a:defRPr>
          </a:pPr>
          <a:endParaRPr lang="el-G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</a:t>
            </a:r>
            <a:r>
              <a:rPr lang="en-US" sz="24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many boys in your class practice sports on a regular basis?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Στήλη1</c:v>
                </c:pt>
              </c:strCache>
            </c:strRef>
          </c:tx>
          <c:dPt>
            <c:idx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43-42F4-9F0D-D60A8CEC05A1}"/>
              </c:ext>
            </c:extLst>
          </c:dPt>
          <c:dPt>
            <c:idx val="1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B43-42F4-9F0D-D60A8CEC05A1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2F0-4FCA-B3A7-E24662DF01B9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2F0-4FCA-B3A7-E24662DF01B9}"/>
              </c:ext>
            </c:extLst>
          </c:dPt>
          <c:dLbls>
            <c:dLbl>
              <c:idx val="0"/>
              <c:layout/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43-42F4-9F0D-D60A8CEC05A1}"/>
                </c:ext>
              </c:extLst>
            </c:dLbl>
            <c:dLbl>
              <c:idx val="1"/>
              <c:layout/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43-42F4-9F0D-D60A8CEC05A1}"/>
                </c:ext>
              </c:extLst>
            </c:dLbl>
            <c:delete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Φύλλο1!$A$2:$A$5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Φύλλο1!$B$2:$B$5</c:f>
              <c:numCache>
                <c:formatCode>0.00%</c:formatCode>
                <c:ptCount val="4"/>
                <c:pt idx="0">
                  <c:v>0.78600000000000003</c:v>
                </c:pt>
                <c:pt idx="1">
                  <c:v>0.21400000000000005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3-42F4-9F0D-D60A8CEC05A1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  <a:ea typeface="+mn-ea"/>
              <a:cs typeface="+mn-cs"/>
            </a:defRPr>
          </a:pPr>
          <a:endParaRPr lang="el-G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</a:t>
            </a:r>
            <a:r>
              <a:rPr lang="en-US" sz="24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are the most popular sports among female students?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c:rich>
      </c:tx>
      <c:layout>
        <c:manualLayout>
          <c:xMode val="edge"/>
          <c:yMode val="edge"/>
          <c:x val="0.14939843349763243"/>
          <c:y val="0.12222224004407121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5362975711224022E-2"/>
          <c:y val="0.24301902688125795"/>
          <c:w val="0.94794144867265484"/>
          <c:h val="0.65617514204267979"/>
        </c:manualLayout>
      </c:layout>
      <c:barChart>
        <c:barDir val="col"/>
        <c:grouping val="clustered"/>
        <c:ser>
          <c:idx val="0"/>
          <c:order val="0"/>
          <c:tx>
            <c:strRef>
              <c:f>Φύλλο1!$B$1</c:f>
              <c:strCache>
                <c:ptCount val="1"/>
                <c:pt idx="0">
                  <c:v>Σειρά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Φύλλο1!$B$2:$B$16</c:f>
              <c:numCache>
                <c:formatCode>General</c:formatCode>
                <c:ptCount val="15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1C-4264-B7F5-F74E8304D900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Στήλη1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Φύλλο1!$C$2:$C$16</c:f>
              <c:numCache>
                <c:formatCode>General</c:formatCode>
                <c:ptCount val="15"/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1C-4264-B7F5-F74E8304D900}"/>
            </c:ext>
          </c:extLst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Σειρά 3</c:v>
                </c:pt>
              </c:strCache>
            </c:strRef>
          </c:tx>
          <c:spPr>
            <a:solidFill>
              <a:srgbClr val="318812"/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Φύλλο1!$D$2:$D$16</c:f>
              <c:numCache>
                <c:formatCode>General</c:formatCode>
                <c:ptCount val="15"/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1C-4264-B7F5-F74E8304D900}"/>
            </c:ext>
          </c:extLst>
        </c:ser>
        <c:ser>
          <c:idx val="3"/>
          <c:order val="3"/>
          <c:tx>
            <c:strRef>
              <c:f>Φύλλο1!$E$1</c:f>
              <c:strCache>
                <c:ptCount val="1"/>
                <c:pt idx="0">
                  <c:v>Σειρά 4</c:v>
                </c:pt>
              </c:strCache>
            </c:strRef>
          </c:tx>
          <c:spPr>
            <a:solidFill>
              <a:srgbClr val="663300"/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Φύλλο1!$E$2:$E$16</c:f>
              <c:numCache>
                <c:formatCode>General</c:formatCode>
                <c:ptCount val="15"/>
                <c:pt idx="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E1C-4264-B7F5-F74E8304D900}"/>
            </c:ext>
          </c:extLst>
        </c:ser>
        <c:ser>
          <c:idx val="4"/>
          <c:order val="4"/>
          <c:tx>
            <c:strRef>
              <c:f>Φύλλο1!$F$1</c:f>
              <c:strCache>
                <c:ptCount val="1"/>
                <c:pt idx="0">
                  <c:v>Σειρά 5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Φύλλο1!$F$2:$F$16</c:f>
              <c:numCache>
                <c:formatCode>General</c:formatCode>
                <c:ptCount val="15"/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1DA-45BD-99FB-FA449811E426}"/>
            </c:ext>
          </c:extLst>
        </c:ser>
        <c:ser>
          <c:idx val="5"/>
          <c:order val="5"/>
          <c:tx>
            <c:strRef>
              <c:f>Φύλλο1!$G$1</c:f>
              <c:strCache>
                <c:ptCount val="1"/>
                <c:pt idx="0">
                  <c:v>Σειρά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Φύλλο1!$G$2:$G$16</c:f>
              <c:numCache>
                <c:formatCode>General</c:formatCode>
                <c:ptCount val="15"/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1DA-45BD-99FB-FA449811E426}"/>
            </c:ext>
          </c:extLst>
        </c:ser>
        <c:ser>
          <c:idx val="6"/>
          <c:order val="6"/>
          <c:tx>
            <c:strRef>
              <c:f>Φύλλο1!$H$1</c:f>
              <c:strCache>
                <c:ptCount val="1"/>
                <c:pt idx="0">
                  <c:v>Σειρά 7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Φύλλο1!$H$2:$H$16</c:f>
              <c:numCache>
                <c:formatCode>General</c:formatCode>
                <c:ptCount val="15"/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1DA-45BD-99FB-FA449811E426}"/>
            </c:ext>
          </c:extLst>
        </c:ser>
        <c:ser>
          <c:idx val="7"/>
          <c:order val="7"/>
          <c:tx>
            <c:strRef>
              <c:f>Φύλλο1!$I$1</c:f>
              <c:strCache>
                <c:ptCount val="1"/>
                <c:pt idx="0">
                  <c:v>Σειρά 8</c:v>
                </c:pt>
              </c:strCache>
            </c:strRef>
          </c:tx>
          <c:spPr>
            <a:solidFill>
              <a:schemeClr val="tx1">
                <a:lumMod val="65000"/>
              </a:schemeClr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Φύλλο1!$I$2:$I$16</c:f>
              <c:numCache>
                <c:formatCode>General</c:formatCode>
                <c:ptCount val="15"/>
                <c:pt idx="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1DA-45BD-99FB-FA449811E426}"/>
            </c:ext>
          </c:extLst>
        </c:ser>
        <c:ser>
          <c:idx val="8"/>
          <c:order val="8"/>
          <c:tx>
            <c:strRef>
              <c:f>Φύλλο1!$J$1</c:f>
              <c:strCache>
                <c:ptCount val="1"/>
                <c:pt idx="0">
                  <c:v>Σειρά 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Φύλλο1!$J$2:$J$16</c:f>
              <c:numCache>
                <c:formatCode>General</c:formatCode>
                <c:ptCount val="15"/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1DA-45BD-99FB-FA449811E426}"/>
            </c:ext>
          </c:extLst>
        </c:ser>
        <c:ser>
          <c:idx val="9"/>
          <c:order val="9"/>
          <c:tx>
            <c:strRef>
              <c:f>Φύλλο1!$K$1</c:f>
              <c:strCache>
                <c:ptCount val="1"/>
                <c:pt idx="0">
                  <c:v>Σειρά 10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dPt>
            <c:idx val="7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9B-40A7-A50B-FC6036782C1F}"/>
              </c:ext>
            </c:extLst>
          </c:dPt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Φύλλο1!$K$2:$K$16</c:f>
              <c:numCache>
                <c:formatCode>General</c:formatCode>
                <c:ptCount val="15"/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1DA-45BD-99FB-FA449811E426}"/>
            </c:ext>
          </c:extLst>
        </c:ser>
        <c:ser>
          <c:idx val="10"/>
          <c:order val="10"/>
          <c:tx>
            <c:strRef>
              <c:f>Φύλλο1!$L$1</c:f>
              <c:strCache>
                <c:ptCount val="1"/>
                <c:pt idx="0">
                  <c:v>Σειρά 11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Φύλλο1!$L$2:$L$16</c:f>
              <c:numCache>
                <c:formatCode>General</c:formatCode>
                <c:ptCount val="15"/>
                <c:pt idx="1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1DA-45BD-99FB-FA449811E426}"/>
            </c:ext>
          </c:extLst>
        </c:ser>
        <c:ser>
          <c:idx val="11"/>
          <c:order val="11"/>
          <c:tx>
            <c:strRef>
              <c:f>Φύλλο1!$M$1</c:f>
              <c:strCache>
                <c:ptCount val="1"/>
                <c:pt idx="0">
                  <c:v>Σειρά 12</c:v>
                </c:pt>
              </c:strCache>
            </c:strRef>
          </c:tx>
          <c:spPr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Φύλλο1!$M$2:$M$16</c:f>
              <c:numCache>
                <c:formatCode>General</c:formatCode>
                <c:ptCount val="15"/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1DA-45BD-99FB-FA449811E426}"/>
            </c:ext>
          </c:extLst>
        </c:ser>
        <c:ser>
          <c:idx val="12"/>
          <c:order val="12"/>
          <c:tx>
            <c:strRef>
              <c:f>Φύλλο1!$N$1</c:f>
              <c:strCache>
                <c:ptCount val="1"/>
                <c:pt idx="0">
                  <c:v>Σειρά 13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Φύλλο1!$N$2:$N$16</c:f>
              <c:numCache>
                <c:formatCode>General</c:formatCode>
                <c:ptCount val="15"/>
                <c:pt idx="1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1DA-45BD-99FB-FA449811E426}"/>
            </c:ext>
          </c:extLst>
        </c:ser>
        <c:ser>
          <c:idx val="13"/>
          <c:order val="13"/>
          <c:tx>
            <c:strRef>
              <c:f>Φύλλο1!$O$1</c:f>
              <c:strCache>
                <c:ptCount val="1"/>
                <c:pt idx="0">
                  <c:v>Σειρά 14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Φύλλο1!$O$2:$O$16</c:f>
              <c:numCache>
                <c:formatCode>General</c:formatCode>
                <c:ptCount val="15"/>
                <c:pt idx="1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D94-4C93-918E-110D854CA606}"/>
            </c:ext>
          </c:extLst>
        </c:ser>
        <c:ser>
          <c:idx val="14"/>
          <c:order val="14"/>
          <c:tx>
            <c:strRef>
              <c:f>Φύλλο1!$P$1</c:f>
              <c:strCache>
                <c:ptCount val="1"/>
                <c:pt idx="0">
                  <c:v>Σειρά 15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strRef>
              <c:f>Φύλλο1!$A$2:$A$16</c:f>
              <c:strCache>
                <c:ptCount val="15"/>
                <c:pt idx="0">
                  <c:v>Gym</c:v>
                </c:pt>
                <c:pt idx="1">
                  <c:v>Dance (Ballet, Hip Hop)</c:v>
                </c:pt>
                <c:pt idx="2">
                  <c:v>Football</c:v>
                </c:pt>
                <c:pt idx="3">
                  <c:v>Volleyball</c:v>
                </c:pt>
                <c:pt idx="4">
                  <c:v>Waterpolo </c:v>
                </c:pt>
                <c:pt idx="5">
                  <c:v>Tennis </c:v>
                </c:pt>
                <c:pt idx="6">
                  <c:v>Basketball</c:v>
                </c:pt>
                <c:pt idx="7">
                  <c:v>Taekwondo </c:v>
                </c:pt>
                <c:pt idx="8">
                  <c:v> Track and Field</c:v>
                </c:pt>
                <c:pt idx="9">
                  <c:v>Horseback Riding</c:v>
                </c:pt>
                <c:pt idx="10">
                  <c:v>Swimming</c:v>
                </c:pt>
                <c:pt idx="11">
                  <c:v>Kickboxing</c:v>
                </c:pt>
                <c:pt idx="12">
                  <c:v>Aerial Yoga</c:v>
                </c:pt>
                <c:pt idx="13">
                  <c:v>MMA</c:v>
                </c:pt>
                <c:pt idx="14">
                  <c:v>Hapkido</c:v>
                </c:pt>
              </c:strCache>
            </c:strRef>
          </c:cat>
          <c:val>
            <c:numRef>
              <c:f>Φύλλο1!$P$2:$P$16</c:f>
              <c:numCache>
                <c:formatCode>General</c:formatCode>
                <c:ptCount val="15"/>
                <c:pt idx="1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D94-4C93-918E-110D854CA606}"/>
            </c:ext>
          </c:extLst>
        </c:ser>
        <c:gapWidth val="219"/>
        <c:overlap val="100"/>
        <c:axId val="66795008"/>
        <c:axId val="66796544"/>
      </c:barChart>
      <c:catAx>
        <c:axId val="667950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6796544"/>
        <c:crosses val="autoZero"/>
        <c:auto val="1"/>
        <c:lblAlgn val="ctr"/>
        <c:lblOffset val="100"/>
      </c:catAx>
      <c:valAx>
        <c:axId val="667965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6795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</a:t>
            </a:r>
            <a:r>
              <a:rPr lang="en-US" sz="2400" b="1" u="non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are the most popular sports among male students?</a:t>
            </a:r>
            <a:endParaRPr lang="el-GR" sz="24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c:rich>
      </c:tx>
      <c:layout>
        <c:manualLayout>
          <c:xMode val="edge"/>
          <c:yMode val="edge"/>
          <c:x val="0.16260154199475058"/>
          <c:y val="0.1425925925925927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0331692913385833E-2"/>
          <c:y val="0.25138903470399526"/>
          <c:w val="0.9582099737532811"/>
          <c:h val="0.69545027704870244"/>
        </c:manualLayout>
      </c:layout>
      <c:barChart>
        <c:barDir val="col"/>
        <c:grouping val="clustered"/>
        <c:ser>
          <c:idx val="0"/>
          <c:order val="0"/>
          <c:tx>
            <c:strRef>
              <c:f>Φύλλο1!$B$1</c:f>
              <c:strCache>
                <c:ptCount val="1"/>
                <c:pt idx="0">
                  <c:v>Στήλη3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Φύλλο1!$A$2:$A$11</c:f>
              <c:strCache>
                <c:ptCount val="10"/>
                <c:pt idx="0">
                  <c:v>Football </c:v>
                </c:pt>
                <c:pt idx="1">
                  <c:v>Gym</c:v>
                </c:pt>
                <c:pt idx="2">
                  <c:v>Basketball</c:v>
                </c:pt>
                <c:pt idx="3">
                  <c:v>Waterpolo </c:v>
                </c:pt>
                <c:pt idx="4">
                  <c:v>Tennis </c:v>
                </c:pt>
                <c:pt idx="5">
                  <c:v>Weight Lifting</c:v>
                </c:pt>
                <c:pt idx="6">
                  <c:v>Archery</c:v>
                </c:pt>
                <c:pt idx="7">
                  <c:v>Judo </c:v>
                </c:pt>
                <c:pt idx="8">
                  <c:v>Kayak</c:v>
                </c:pt>
                <c:pt idx="9">
                  <c:v>Muai Tai</c:v>
                </c:pt>
              </c:strCache>
            </c:strRef>
          </c:cat>
          <c:val>
            <c:numRef>
              <c:f>Φύλλο1!$B$2:$B$11</c:f>
              <c:numCache>
                <c:formatCode>General</c:formatCode>
                <c:ptCount val="10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13-4883-A20C-24B23BD1E9A7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Στήλη1</c:v>
                </c:pt>
              </c:strCache>
            </c:strRef>
          </c:tx>
          <c:spPr>
            <a:solidFill>
              <a:srgbClr val="318812"/>
            </a:solidFill>
            <a:ln>
              <a:noFill/>
            </a:ln>
            <a:effectLst/>
          </c:spPr>
          <c:cat>
            <c:strRef>
              <c:f>Φύλλο1!$A$2:$A$11</c:f>
              <c:strCache>
                <c:ptCount val="10"/>
                <c:pt idx="0">
                  <c:v>Football </c:v>
                </c:pt>
                <c:pt idx="1">
                  <c:v>Gym</c:v>
                </c:pt>
                <c:pt idx="2">
                  <c:v>Basketball</c:v>
                </c:pt>
                <c:pt idx="3">
                  <c:v>Waterpolo </c:v>
                </c:pt>
                <c:pt idx="4">
                  <c:v>Tennis </c:v>
                </c:pt>
                <c:pt idx="5">
                  <c:v>Weight Lifting</c:v>
                </c:pt>
                <c:pt idx="6">
                  <c:v>Archery</c:v>
                </c:pt>
                <c:pt idx="7">
                  <c:v>Judo </c:v>
                </c:pt>
                <c:pt idx="8">
                  <c:v>Kayak</c:v>
                </c:pt>
                <c:pt idx="9">
                  <c:v>Muai Tai</c:v>
                </c:pt>
              </c:strCache>
            </c:strRef>
          </c:cat>
          <c:val>
            <c:numRef>
              <c:f>Φύλλο1!$C$2:$C$11</c:f>
              <c:numCache>
                <c:formatCode>General</c:formatCode>
                <c:ptCount val="10"/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13-4883-A20C-24B23BD1E9A7}"/>
            </c:ext>
          </c:extLst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Στήλη2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strRef>
              <c:f>Φύλλο1!$A$2:$A$11</c:f>
              <c:strCache>
                <c:ptCount val="10"/>
                <c:pt idx="0">
                  <c:v>Football </c:v>
                </c:pt>
                <c:pt idx="1">
                  <c:v>Gym</c:v>
                </c:pt>
                <c:pt idx="2">
                  <c:v>Basketball</c:v>
                </c:pt>
                <c:pt idx="3">
                  <c:v>Waterpolo </c:v>
                </c:pt>
                <c:pt idx="4">
                  <c:v>Tennis </c:v>
                </c:pt>
                <c:pt idx="5">
                  <c:v>Weight Lifting</c:v>
                </c:pt>
                <c:pt idx="6">
                  <c:v>Archery</c:v>
                </c:pt>
                <c:pt idx="7">
                  <c:v>Judo </c:v>
                </c:pt>
                <c:pt idx="8">
                  <c:v>Kayak</c:v>
                </c:pt>
                <c:pt idx="9">
                  <c:v>Muai Tai</c:v>
                </c:pt>
              </c:strCache>
            </c:strRef>
          </c:cat>
          <c:val>
            <c:numRef>
              <c:f>Φύλλο1!$D$2:$D$11</c:f>
              <c:numCache>
                <c:formatCode>General</c:formatCode>
                <c:ptCount val="10"/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C13-4883-A20C-24B23BD1E9A7}"/>
            </c:ext>
          </c:extLst>
        </c:ser>
        <c:ser>
          <c:idx val="3"/>
          <c:order val="3"/>
          <c:tx>
            <c:strRef>
              <c:f>Φύλλο1!$E$1</c:f>
              <c:strCache>
                <c:ptCount val="1"/>
                <c:pt idx="0">
                  <c:v>Στήλη22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cat>
            <c:strRef>
              <c:f>Φύλλο1!$A$2:$A$11</c:f>
              <c:strCache>
                <c:ptCount val="10"/>
                <c:pt idx="0">
                  <c:v>Football </c:v>
                </c:pt>
                <c:pt idx="1">
                  <c:v>Gym</c:v>
                </c:pt>
                <c:pt idx="2">
                  <c:v>Basketball</c:v>
                </c:pt>
                <c:pt idx="3">
                  <c:v>Waterpolo </c:v>
                </c:pt>
                <c:pt idx="4">
                  <c:v>Tennis </c:v>
                </c:pt>
                <c:pt idx="5">
                  <c:v>Weight Lifting</c:v>
                </c:pt>
                <c:pt idx="6">
                  <c:v>Archery</c:v>
                </c:pt>
                <c:pt idx="7">
                  <c:v>Judo </c:v>
                </c:pt>
                <c:pt idx="8">
                  <c:v>Kayak</c:v>
                </c:pt>
                <c:pt idx="9">
                  <c:v>Muai Tai</c:v>
                </c:pt>
              </c:strCache>
            </c:strRef>
          </c:cat>
          <c:val>
            <c:numRef>
              <c:f>Φύλλο1!$E$2:$E$11</c:f>
              <c:numCache>
                <c:formatCode>General</c:formatCode>
                <c:ptCount val="10"/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C13-4883-A20C-24B23BD1E9A7}"/>
            </c:ext>
          </c:extLst>
        </c:ser>
        <c:ser>
          <c:idx val="4"/>
          <c:order val="4"/>
          <c:tx>
            <c:strRef>
              <c:f>Φύλλο1!$F$1</c:f>
              <c:strCache>
                <c:ptCount val="1"/>
                <c:pt idx="0">
                  <c:v>Στήλη23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cat>
            <c:strRef>
              <c:f>Φύλλο1!$A$2:$A$11</c:f>
              <c:strCache>
                <c:ptCount val="10"/>
                <c:pt idx="0">
                  <c:v>Football </c:v>
                </c:pt>
                <c:pt idx="1">
                  <c:v>Gym</c:v>
                </c:pt>
                <c:pt idx="2">
                  <c:v>Basketball</c:v>
                </c:pt>
                <c:pt idx="3">
                  <c:v>Waterpolo </c:v>
                </c:pt>
                <c:pt idx="4">
                  <c:v>Tennis </c:v>
                </c:pt>
                <c:pt idx="5">
                  <c:v>Weight Lifting</c:v>
                </c:pt>
                <c:pt idx="6">
                  <c:v>Archery</c:v>
                </c:pt>
                <c:pt idx="7">
                  <c:v>Judo </c:v>
                </c:pt>
                <c:pt idx="8">
                  <c:v>Kayak</c:v>
                </c:pt>
                <c:pt idx="9">
                  <c:v>Muai Tai</c:v>
                </c:pt>
              </c:strCache>
            </c:strRef>
          </c:cat>
          <c:val>
            <c:numRef>
              <c:f>Φύλλο1!$F$2:$F$11</c:f>
              <c:numCache>
                <c:formatCode>General</c:formatCode>
                <c:ptCount val="10"/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C13-4883-A20C-24B23BD1E9A7}"/>
            </c:ext>
          </c:extLst>
        </c:ser>
        <c:ser>
          <c:idx val="5"/>
          <c:order val="5"/>
          <c:tx>
            <c:strRef>
              <c:f>Φύλλο1!$G$1</c:f>
              <c:strCache>
                <c:ptCount val="1"/>
                <c:pt idx="0">
                  <c:v>Στήλη24</c:v>
                </c:pt>
              </c:strCache>
            </c:strRef>
          </c:tx>
          <c:spPr>
            <a:solidFill>
              <a:srgbClr val="663300"/>
            </a:solidFill>
            <a:ln>
              <a:noFill/>
            </a:ln>
            <a:effectLst/>
          </c:spPr>
          <c:cat>
            <c:strRef>
              <c:f>Φύλλο1!$A$2:$A$11</c:f>
              <c:strCache>
                <c:ptCount val="10"/>
                <c:pt idx="0">
                  <c:v>Football </c:v>
                </c:pt>
                <c:pt idx="1">
                  <c:v>Gym</c:v>
                </c:pt>
                <c:pt idx="2">
                  <c:v>Basketball</c:v>
                </c:pt>
                <c:pt idx="3">
                  <c:v>Waterpolo </c:v>
                </c:pt>
                <c:pt idx="4">
                  <c:v>Tennis </c:v>
                </c:pt>
                <c:pt idx="5">
                  <c:v>Weight Lifting</c:v>
                </c:pt>
                <c:pt idx="6">
                  <c:v>Archery</c:v>
                </c:pt>
                <c:pt idx="7">
                  <c:v>Judo </c:v>
                </c:pt>
                <c:pt idx="8">
                  <c:v>Kayak</c:v>
                </c:pt>
                <c:pt idx="9">
                  <c:v>Muai Tai</c:v>
                </c:pt>
              </c:strCache>
            </c:strRef>
          </c:cat>
          <c:val>
            <c:numRef>
              <c:f>Φύλλο1!$G$2:$G$11</c:f>
              <c:numCache>
                <c:formatCode>General</c:formatCode>
                <c:ptCount val="10"/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C13-4883-A20C-24B23BD1E9A7}"/>
            </c:ext>
          </c:extLst>
        </c:ser>
        <c:ser>
          <c:idx val="6"/>
          <c:order val="6"/>
          <c:tx>
            <c:strRef>
              <c:f>Φύλλο1!$H$1</c:f>
              <c:strCache>
                <c:ptCount val="1"/>
                <c:pt idx="0">
                  <c:v>Στήλη25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cat>
            <c:strRef>
              <c:f>Φύλλο1!$A$2:$A$11</c:f>
              <c:strCache>
                <c:ptCount val="10"/>
                <c:pt idx="0">
                  <c:v>Football </c:v>
                </c:pt>
                <c:pt idx="1">
                  <c:v>Gym</c:v>
                </c:pt>
                <c:pt idx="2">
                  <c:v>Basketball</c:v>
                </c:pt>
                <c:pt idx="3">
                  <c:v>Waterpolo </c:v>
                </c:pt>
                <c:pt idx="4">
                  <c:v>Tennis </c:v>
                </c:pt>
                <c:pt idx="5">
                  <c:v>Weight Lifting</c:v>
                </c:pt>
                <c:pt idx="6">
                  <c:v>Archery</c:v>
                </c:pt>
                <c:pt idx="7">
                  <c:v>Judo </c:v>
                </c:pt>
                <c:pt idx="8">
                  <c:v>Kayak</c:v>
                </c:pt>
                <c:pt idx="9">
                  <c:v>Muai Tai</c:v>
                </c:pt>
              </c:strCache>
            </c:strRef>
          </c:cat>
          <c:val>
            <c:numRef>
              <c:f>Φύλλο1!$H$2:$H$11</c:f>
              <c:numCache>
                <c:formatCode>General</c:formatCode>
                <c:ptCount val="10"/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C13-4883-A20C-24B23BD1E9A7}"/>
            </c:ext>
          </c:extLst>
        </c:ser>
        <c:ser>
          <c:idx val="7"/>
          <c:order val="7"/>
          <c:tx>
            <c:strRef>
              <c:f>Φύλλο1!$I$1</c:f>
              <c:strCache>
                <c:ptCount val="1"/>
                <c:pt idx="0">
                  <c:v>Στήλη26</c:v>
                </c:pt>
              </c:strCache>
            </c:strRef>
          </c:tx>
          <c:spPr>
            <a:solidFill>
              <a:schemeClr val="tx1">
                <a:lumMod val="65000"/>
              </a:schemeClr>
            </a:solidFill>
            <a:ln>
              <a:noFill/>
            </a:ln>
            <a:effectLst/>
          </c:spPr>
          <c:cat>
            <c:strRef>
              <c:f>Φύλλο1!$A$2:$A$11</c:f>
              <c:strCache>
                <c:ptCount val="10"/>
                <c:pt idx="0">
                  <c:v>Football </c:v>
                </c:pt>
                <c:pt idx="1">
                  <c:v>Gym</c:v>
                </c:pt>
                <c:pt idx="2">
                  <c:v>Basketball</c:v>
                </c:pt>
                <c:pt idx="3">
                  <c:v>Waterpolo </c:v>
                </c:pt>
                <c:pt idx="4">
                  <c:v>Tennis </c:v>
                </c:pt>
                <c:pt idx="5">
                  <c:v>Weight Lifting</c:v>
                </c:pt>
                <c:pt idx="6">
                  <c:v>Archery</c:v>
                </c:pt>
                <c:pt idx="7">
                  <c:v>Judo </c:v>
                </c:pt>
                <c:pt idx="8">
                  <c:v>Kayak</c:v>
                </c:pt>
                <c:pt idx="9">
                  <c:v>Muai Tai</c:v>
                </c:pt>
              </c:strCache>
            </c:strRef>
          </c:cat>
          <c:val>
            <c:numRef>
              <c:f>Φύλλο1!$I$2:$I$11</c:f>
              <c:numCache>
                <c:formatCode>General</c:formatCode>
                <c:ptCount val="10"/>
                <c:pt idx="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C13-4883-A20C-24B23BD1E9A7}"/>
            </c:ext>
          </c:extLst>
        </c:ser>
        <c:ser>
          <c:idx val="8"/>
          <c:order val="8"/>
          <c:tx>
            <c:strRef>
              <c:f>Φύλλο1!$J$1</c:f>
              <c:strCache>
                <c:ptCount val="1"/>
                <c:pt idx="0">
                  <c:v>Στήλη27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cat>
            <c:strRef>
              <c:f>Φύλλο1!$A$2:$A$11</c:f>
              <c:strCache>
                <c:ptCount val="10"/>
                <c:pt idx="0">
                  <c:v>Football </c:v>
                </c:pt>
                <c:pt idx="1">
                  <c:v>Gym</c:v>
                </c:pt>
                <c:pt idx="2">
                  <c:v>Basketball</c:v>
                </c:pt>
                <c:pt idx="3">
                  <c:v>Waterpolo </c:v>
                </c:pt>
                <c:pt idx="4">
                  <c:v>Tennis </c:v>
                </c:pt>
                <c:pt idx="5">
                  <c:v>Weight Lifting</c:v>
                </c:pt>
                <c:pt idx="6">
                  <c:v>Archery</c:v>
                </c:pt>
                <c:pt idx="7">
                  <c:v>Judo </c:v>
                </c:pt>
                <c:pt idx="8">
                  <c:v>Kayak</c:v>
                </c:pt>
                <c:pt idx="9">
                  <c:v>Muai Tai</c:v>
                </c:pt>
              </c:strCache>
            </c:strRef>
          </c:cat>
          <c:val>
            <c:numRef>
              <c:f>Φύλλο1!$J$2:$J$11</c:f>
              <c:numCache>
                <c:formatCode>General</c:formatCode>
                <c:ptCount val="10"/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19-4469-A365-118049544631}"/>
            </c:ext>
          </c:extLst>
        </c:ser>
        <c:ser>
          <c:idx val="9"/>
          <c:order val="9"/>
          <c:tx>
            <c:strRef>
              <c:f>Φύλλο1!$K$1</c:f>
              <c:strCache>
                <c:ptCount val="1"/>
                <c:pt idx="0">
                  <c:v>Στήλη28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cat>
            <c:strRef>
              <c:f>Φύλλο1!$A$2:$A$11</c:f>
              <c:strCache>
                <c:ptCount val="10"/>
                <c:pt idx="0">
                  <c:v>Football </c:v>
                </c:pt>
                <c:pt idx="1">
                  <c:v>Gym</c:v>
                </c:pt>
                <c:pt idx="2">
                  <c:v>Basketball</c:v>
                </c:pt>
                <c:pt idx="3">
                  <c:v>Waterpolo </c:v>
                </c:pt>
                <c:pt idx="4">
                  <c:v>Tennis </c:v>
                </c:pt>
                <c:pt idx="5">
                  <c:v>Weight Lifting</c:v>
                </c:pt>
                <c:pt idx="6">
                  <c:v>Archery</c:v>
                </c:pt>
                <c:pt idx="7">
                  <c:v>Judo </c:v>
                </c:pt>
                <c:pt idx="8">
                  <c:v>Kayak</c:v>
                </c:pt>
                <c:pt idx="9">
                  <c:v>Muai Tai</c:v>
                </c:pt>
              </c:strCache>
            </c:strRef>
          </c:cat>
          <c:val>
            <c:numRef>
              <c:f>Φύλλο1!$K$2:$K$11</c:f>
              <c:numCache>
                <c:formatCode>General</c:formatCode>
                <c:ptCount val="10"/>
                <c:pt idx="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782-4765-953A-DB5D4079A209}"/>
            </c:ext>
          </c:extLst>
        </c:ser>
        <c:gapWidth val="500"/>
        <c:overlap val="100"/>
        <c:axId val="67943424"/>
        <c:axId val="67965696"/>
      </c:barChart>
      <c:catAx>
        <c:axId val="679434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7965696"/>
        <c:crosses val="autoZero"/>
        <c:auto val="1"/>
        <c:lblAlgn val="ctr"/>
        <c:lblOffset val="100"/>
      </c:catAx>
      <c:valAx>
        <c:axId val="679656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794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65FF1-A436-4806-BFB3-0236CAF9075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2AD0B-5A31-4362-B0AC-2FC4614F817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2679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2AD0B-5A31-4362-B0AC-2FC4614F817E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6580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1267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0227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53941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510436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701566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82292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82285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51363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854450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0883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52124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6720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92117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44759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5477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34587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363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AF342B6-5F56-461B-AE15-DD6F4E236149}" type="datetimeFigureOut">
              <a:rPr lang="el-GR" smtClean="0"/>
              <a:pPr/>
              <a:t>9/2/2022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E8CE199-3C0B-42D9-89DE-ACC497D61D9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56418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.sv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7.sv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17/06/relationships/model3d" Target="../media/model3d5.glb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7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microsoft.com/office/2017/06/relationships/model3d" Target="../media/model3d4.glb"/><Relationship Id="rId4" Type="http://schemas.openxmlformats.org/officeDocument/2006/relationships/image" Target="../media/image12.svg"/><Relationship Id="rId14" Type="http://schemas.openxmlformats.org/officeDocument/2006/relationships/image" Target="../media/image18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7D4B70-883C-44F8-B092-721E0D0CE42C}"/>
              </a:ext>
            </a:extLst>
          </p:cNvPr>
          <p:cNvSpPr txBox="1"/>
          <p:nvPr/>
        </p:nvSpPr>
        <p:spPr>
          <a:xfrm>
            <a:off x="193963" y="751344"/>
            <a:ext cx="118040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Our survey was based on research made in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 classes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of the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28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Grade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of the 4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General High School of Rhodes.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total of </a:t>
            </a:r>
            <a:r>
              <a:rPr lang="el-G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69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students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participated in this survey in which </a:t>
            </a:r>
            <a:r>
              <a:rPr lang="el-G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41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were girls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l-G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28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were boys.</a:t>
            </a:r>
            <a:endParaRPr lang="el-GR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0674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4CFF7F1-47D3-4608-AB4F-E6762BC852BA}"/>
              </a:ext>
            </a:extLst>
          </p:cNvPr>
          <p:cNvSpPr txBox="1"/>
          <p:nvPr/>
        </p:nvSpPr>
        <p:spPr>
          <a:xfrm>
            <a:off x="1785891" y="1029810"/>
            <a:ext cx="8620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Compare the situation in your class with official statistics in your country.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2610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6A06225A-0643-47D6-9778-462E5AE3EE3A}"/>
              </a:ext>
            </a:extLst>
          </p:cNvPr>
          <p:cNvSpPr/>
          <p:nvPr/>
        </p:nvSpPr>
        <p:spPr>
          <a:xfrm>
            <a:off x="1" y="419543"/>
            <a:ext cx="12191999" cy="620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think female sport practice should be encouraged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                 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AC124B45-F800-438F-8440-4F8EFDBC1F4B}"/>
              </a:ext>
            </a:extLst>
          </p:cNvPr>
          <p:cNvSpPr/>
          <p:nvPr/>
        </p:nvSpPr>
        <p:spPr>
          <a:xfrm>
            <a:off x="1669544" y="1223054"/>
            <a:ext cx="8852901" cy="91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are several benefits involving female sport practice and it should be encouraged in every way possible.</a:t>
            </a:r>
            <a:endParaRPr lang="el-G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="" xmlns:a16="http://schemas.microsoft.com/office/drawing/2014/main" id="{E16B139D-0F2C-48B4-84F5-C3D3093BA0CE}"/>
              </a:ext>
            </a:extLst>
          </p:cNvPr>
          <p:cNvSpPr/>
          <p:nvPr/>
        </p:nvSpPr>
        <p:spPr>
          <a:xfrm>
            <a:off x="861819" y="2242553"/>
            <a:ext cx="10758073" cy="757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of these benefits are the following:</a:t>
            </a:r>
            <a:endParaRPr lang="el-G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79610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E5B65B33-741E-49B1-926A-82A37A87F75B}"/>
              </a:ext>
            </a:extLst>
          </p:cNvPr>
          <p:cNvSpPr/>
          <p:nvPr/>
        </p:nvSpPr>
        <p:spPr>
          <a:xfrm>
            <a:off x="1373079" y="810499"/>
            <a:ext cx="9445841" cy="2150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High school girls who play sports are:</a:t>
            </a:r>
          </a:p>
          <a:p>
            <a:pPr marL="285750" lvl="0" indent="-285750" algn="ctr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less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likely to be involved in an unintended pregnancy</a:t>
            </a:r>
          </a:p>
          <a:p>
            <a:pPr marL="285750" lvl="0" indent="-285750" algn="ctr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more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likely to get better grades in school and </a:t>
            </a:r>
          </a:p>
          <a:p>
            <a:pPr marL="285750" lvl="0" indent="-285750" algn="ctr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more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likely to graduate than girls who do not play sports.</a:t>
            </a:r>
            <a:endParaRPr lang="el-G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een Pregnancy Rates: Can We Predict the Future? | Parents">
            <a:extLst>
              <a:ext uri="{FF2B5EF4-FFF2-40B4-BE49-F238E27FC236}">
                <a16:creationId xmlns="" xmlns:a16="http://schemas.microsoft.com/office/drawing/2014/main" id="{EC42E49F-8551-4383-8BB4-9AE65228B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7296"/>
            <a:ext cx="4296791" cy="29607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od Grades Discount - Shell We Bounce">
            <a:extLst>
              <a:ext uri="{FF2B5EF4-FFF2-40B4-BE49-F238E27FC236}">
                <a16:creationId xmlns="" xmlns:a16="http://schemas.microsoft.com/office/drawing/2014/main" id="{3159B0E7-908E-4D69-B0E1-8964D48FD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98" y="3897295"/>
            <a:ext cx="2583401" cy="29607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oosing Between A For-Profit and Nonprofit Online Degree Provider">
            <a:extLst>
              <a:ext uri="{FF2B5EF4-FFF2-40B4-BE49-F238E27FC236}">
                <a16:creationId xmlns="" xmlns:a16="http://schemas.microsoft.com/office/drawing/2014/main" id="{21A5FC81-6D2C-4E76-9952-E687FC059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206" y="3897297"/>
            <a:ext cx="4296794" cy="29607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29653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D6932E1E-1A8C-41C2-8C71-F4737057400A}"/>
              </a:ext>
            </a:extLst>
          </p:cNvPr>
          <p:cNvSpPr/>
          <p:nvPr/>
        </p:nvSpPr>
        <p:spPr>
          <a:xfrm>
            <a:off x="145002" y="2088246"/>
            <a:ext cx="6096000" cy="13407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Girls and women who play sports have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higher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levels of confidence and self-esteem and lower levels of depression.</a:t>
            </a:r>
            <a:endParaRPr lang="el-G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4 Ways to Build Confidence in Young Girls - wikiHow">
            <a:extLst>
              <a:ext uri="{FF2B5EF4-FFF2-40B4-BE49-F238E27FC236}">
                <a16:creationId xmlns="" xmlns:a16="http://schemas.microsoft.com/office/drawing/2014/main" id="{8BDCC192-EA2B-429E-9E37-0BCE2C90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02" y="1197374"/>
            <a:ext cx="5950998" cy="4463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30870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C53DD081-2D88-42D3-AAD1-C5AB1A68A994}"/>
              </a:ext>
            </a:extLst>
          </p:cNvPr>
          <p:cNvSpPr/>
          <p:nvPr/>
        </p:nvSpPr>
        <p:spPr>
          <a:xfrm>
            <a:off x="0" y="4032681"/>
            <a:ext cx="6096000" cy="21902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Girls and women who play sports have a more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positive body image 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and experience </a:t>
            </a:r>
            <a:r>
              <a:rPr lang="en-US" sz="2400" b="1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highe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r states of psychological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well-being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than girls and women who do not play sports.</a:t>
            </a:r>
            <a:endParaRPr lang="el-GR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ips for wellbeing - Student home, University of York">
            <a:extLst>
              <a:ext uri="{FF2B5EF4-FFF2-40B4-BE49-F238E27FC236}">
                <a16:creationId xmlns="" xmlns:a16="http://schemas.microsoft.com/office/drawing/2014/main" id="{3AA60EA6-3A91-4944-8CF7-FD40C43F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776"/>
            <a:ext cx="6604986" cy="37025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859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FE8F470C-4B0F-412E-98C4-A9EF635D59B7}"/>
              </a:ext>
            </a:extLst>
          </p:cNvPr>
          <p:cNvSpPr/>
          <p:nvPr/>
        </p:nvSpPr>
        <p:spPr>
          <a:xfrm>
            <a:off x="6706860" y="1696794"/>
            <a:ext cx="5045476" cy="3464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Sport is where you traditionally learn about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teamwork, goal-setting, the pursuit of excellence in performance and other achievement-oriented behaviors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—critical skills necessary for success in the workplace.</a:t>
            </a:r>
            <a:endParaRPr lang="el-GR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Adopt a Teamwork Mindset">
            <a:extLst>
              <a:ext uri="{FF2B5EF4-FFF2-40B4-BE49-F238E27FC236}">
                <a16:creationId xmlns="" xmlns:a16="http://schemas.microsoft.com/office/drawing/2014/main" id="{D01E712F-CB2F-43CB-BB63-5A5E4FE2A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8052"/>
            <a:ext cx="6618083" cy="4581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60097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4E3B687A-8FE9-4309-9313-A9A48CB82CE2}"/>
              </a:ext>
            </a:extLst>
          </p:cNvPr>
          <p:cNvSpPr/>
          <p:nvPr/>
        </p:nvSpPr>
        <p:spPr>
          <a:xfrm>
            <a:off x="1393792" y="472809"/>
            <a:ext cx="9404411" cy="1190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How to encourage and influence females to start including sports in their lives?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oxic sport cultures are damaging female athletes&amp;#39; health, but we can do  better">
            <a:extLst>
              <a:ext uri="{FF2B5EF4-FFF2-40B4-BE49-F238E27FC236}">
                <a16:creationId xmlns="" xmlns:a16="http://schemas.microsoft.com/office/drawing/2014/main" id="{46872EE1-243C-4D8A-92D9-9E64EF87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14" y="1899821"/>
            <a:ext cx="6214369" cy="49581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126079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ED4561CE-F9DB-424E-8370-BDAF68DED332}"/>
              </a:ext>
            </a:extLst>
          </p:cNvPr>
          <p:cNvSpPr/>
          <p:nvPr/>
        </p:nvSpPr>
        <p:spPr>
          <a:xfrm>
            <a:off x="0" y="847183"/>
            <a:ext cx="6096000" cy="17623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u="sng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Possibilities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 – opening their eyes to what they can do. Inspiring them with real stories they can relate to can help to prime participation.</a:t>
            </a:r>
            <a:endParaRPr lang="el-GR" sz="2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27235363-64E0-4819-8078-E5AF5CBC017D}"/>
              </a:ext>
            </a:extLst>
          </p:cNvPr>
          <p:cNvSpPr/>
          <p:nvPr/>
        </p:nvSpPr>
        <p:spPr>
          <a:xfrm>
            <a:off x="3959833" y="212083"/>
            <a:ext cx="4272323" cy="620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Inform them about…</a:t>
            </a:r>
            <a:endParaRPr lang="el-G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="" xmlns:a16="http://schemas.microsoft.com/office/drawing/2014/main" id="{3C793E39-A9D6-4456-BB28-4A5A55C5AFE7}"/>
              </a:ext>
            </a:extLst>
          </p:cNvPr>
          <p:cNvSpPr/>
          <p:nvPr/>
        </p:nvSpPr>
        <p:spPr>
          <a:xfrm>
            <a:off x="6095994" y="847183"/>
            <a:ext cx="6096000" cy="26118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u="sng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Togetherness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 – A friend’s invitation makes sport participation more attractive and there is also greater safety in numbers. Socializing with friends is rewarding and bonding becomes a strong external motivator.</a:t>
            </a:r>
            <a:endParaRPr lang="el-GR" sz="2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Great Investors Ignore Possibilities - Concentus Wealth Advisors">
            <a:extLst>
              <a:ext uri="{FF2B5EF4-FFF2-40B4-BE49-F238E27FC236}">
                <a16:creationId xmlns="" xmlns:a16="http://schemas.microsoft.com/office/drawing/2014/main" id="{0A8C26BD-FECC-4C23-80C3-71901621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" y="2699327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S Technology joins IT industry stimulus pledge to protect jobs and  support the economy - Results Technology">
            <a:extLst>
              <a:ext uri="{FF2B5EF4-FFF2-40B4-BE49-F238E27FC236}">
                <a16:creationId xmlns="" xmlns:a16="http://schemas.microsoft.com/office/drawing/2014/main" id="{F60B0045-109F-4598-B218-D5E37E287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32" y="3473983"/>
            <a:ext cx="5684668" cy="3384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94320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BF3036A9-188C-4E62-92DB-886FC505A8EB}"/>
              </a:ext>
            </a:extLst>
          </p:cNvPr>
          <p:cNvSpPr/>
          <p:nvPr/>
        </p:nvSpPr>
        <p:spPr>
          <a:xfrm>
            <a:off x="0" y="1189962"/>
            <a:ext cx="6096000" cy="13407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u="sng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Support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 – Support from the people in her everyday life (particularly family) is critical to sustained participation.</a:t>
            </a:r>
            <a:endParaRPr lang="el-G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307380AD-CC2F-4A17-A00D-591CBCE561A7}"/>
              </a:ext>
            </a:extLst>
          </p:cNvPr>
          <p:cNvSpPr/>
          <p:nvPr/>
        </p:nvSpPr>
        <p:spPr>
          <a:xfrm>
            <a:off x="6285659" y="1117995"/>
            <a:ext cx="6096000" cy="17654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u="sng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Progression</a:t>
            </a:r>
            <a:r>
              <a:rPr lang="en-US" sz="2400" u="sng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– Progressive improvement, positive reinforcement and setting realistic goals help sustain participation.</a:t>
            </a:r>
            <a:endParaRPr lang="el-G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ow to Contact Parallels Support - Parallels Blog">
            <a:extLst>
              <a:ext uri="{FF2B5EF4-FFF2-40B4-BE49-F238E27FC236}">
                <a16:creationId xmlns="" xmlns:a16="http://schemas.microsoft.com/office/drawing/2014/main" id="{91E30075-011F-4B27-AE46-BA19A8677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3478"/>
            <a:ext cx="6096000" cy="39745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OGRESSION: Synonyms and Related Words. What is Another Word for  PROGRESSION? - GrammarTOP.com">
            <a:extLst>
              <a:ext uri="{FF2B5EF4-FFF2-40B4-BE49-F238E27FC236}">
                <a16:creationId xmlns="" xmlns:a16="http://schemas.microsoft.com/office/drawing/2014/main" id="{994BAB22-E552-445B-9976-C7884CF85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47" y="1831618"/>
            <a:ext cx="7665824" cy="6078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16524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F3C0D073-A737-4004-BF7F-9666F0BFA9AB}"/>
              </a:ext>
            </a:extLst>
          </p:cNvPr>
          <p:cNvSpPr/>
          <p:nvPr/>
        </p:nvSpPr>
        <p:spPr>
          <a:xfrm>
            <a:off x="0" y="1203396"/>
            <a:ext cx="6096000" cy="17623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u="sng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Belonging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 – Participation in sport is enjoyable and provides an experience worth repeating; personalized contact that underlies respect and recognition.</a:t>
            </a:r>
            <a:endParaRPr lang="el-GR" sz="2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9423AFE7-2337-4833-8C98-FEB22FD74BAD}"/>
              </a:ext>
            </a:extLst>
          </p:cNvPr>
          <p:cNvSpPr/>
          <p:nvPr/>
        </p:nvSpPr>
        <p:spPr>
          <a:xfrm>
            <a:off x="6096000" y="1203396"/>
            <a:ext cx="6096000" cy="17623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u="sng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Internalize</a:t>
            </a:r>
            <a:r>
              <a:rPr lang="en-US" sz="2400" u="sng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400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– Focusing on feeling good about oneself and the sporting experience, internalizing their own behavioral journey.</a:t>
            </a:r>
            <a:endParaRPr lang="el-GR" sz="2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arter explores what it means to be a community of belonging for people  with disabilities - Notables">
            <a:extLst>
              <a:ext uri="{FF2B5EF4-FFF2-40B4-BE49-F238E27FC236}">
                <a16:creationId xmlns="" xmlns:a16="http://schemas.microsoft.com/office/drawing/2014/main" id="{C4A5BC23-821D-48DC-8FA9-4B5CB41EC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8105"/>
            <a:ext cx="6096000" cy="3599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ernalize Past Tense: Verb Forms, Conjugate INTERNALIZE - GrammarTOP.com">
            <a:extLst>
              <a:ext uri="{FF2B5EF4-FFF2-40B4-BE49-F238E27FC236}">
                <a16:creationId xmlns="" xmlns:a16="http://schemas.microsoft.com/office/drawing/2014/main" id="{CEAAB6A2-7063-4A88-9D7D-35449AE7F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23" y="2693540"/>
            <a:ext cx="8407153" cy="4729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76380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Γράφημα 5">
            <a:extLst>
              <a:ext uri="{FF2B5EF4-FFF2-40B4-BE49-F238E27FC236}">
                <a16:creationId xmlns="" xmlns:a16="http://schemas.microsoft.com/office/drawing/2014/main" id="{25826E90-1A07-4A47-B093-AEFF306C2AED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13768101"/>
              </p:ext>
            </p:extLst>
          </p:nvPr>
        </p:nvGraphicFramePr>
        <p:xfrm>
          <a:off x="-1" y="481613"/>
          <a:ext cx="7022237" cy="5894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B679E7C9-C16F-4609-A97B-ABDA215444B6}"/>
              </a:ext>
            </a:extLst>
          </p:cNvPr>
          <p:cNvSpPr/>
          <p:nvPr/>
        </p:nvSpPr>
        <p:spPr>
          <a:xfrm>
            <a:off x="7529615" y="2013227"/>
            <a:ext cx="3228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CONCLUSION:</a:t>
            </a:r>
            <a:endParaRPr lang="el-G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4697D51B-EFC1-46AC-BF05-4E786CCC0710}"/>
              </a:ext>
            </a:extLst>
          </p:cNvPr>
          <p:cNvSpPr/>
          <p:nvPr/>
        </p:nvSpPr>
        <p:spPr>
          <a:xfrm>
            <a:off x="6096000" y="25980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omic Sans MS" panose="030F0702030302020204" pitchFamily="66" charset="0"/>
              </a:rPr>
              <a:t>From a total of 41 girls, 23 of them practice sports on a regular basis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0710183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8CC5C9-A02A-483D-A22C-C5837A3859BE}"/>
              </a:ext>
            </a:extLst>
          </p:cNvPr>
          <p:cNvSpPr txBox="1"/>
          <p:nvPr/>
        </p:nvSpPr>
        <p:spPr>
          <a:xfrm>
            <a:off x="3614690" y="335845"/>
            <a:ext cx="4962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MEET OUR TEAM:</a:t>
            </a:r>
            <a:endParaRPr lang="el-GR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77BF01-4BFF-4726-9F52-F37D2A070D1F}"/>
              </a:ext>
            </a:extLst>
          </p:cNvPr>
          <p:cNvSpPr txBox="1"/>
          <p:nvPr/>
        </p:nvSpPr>
        <p:spPr>
          <a:xfrm>
            <a:off x="2602636" y="1043731"/>
            <a:ext cx="698672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Cornelia Chatzigiorgi (A’2)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Emmanouel Mitzelos (A’5)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Nancy Chatziantoniou (A’7)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Tzanos Demirtzis (A’5)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="" xmlns:a16="http://schemas.microsoft.com/office/drawing/2014/main" id="{78ACEFD5-BB68-499D-88E6-52CA908BC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343705" cy="342900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="" xmlns:a16="http://schemas.microsoft.com/office/drawing/2014/main" id="{06295FCF-1861-4AD6-AA2C-C7CB44677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95" y="3559947"/>
            <a:ext cx="2343705" cy="3298054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="" xmlns:a16="http://schemas.microsoft.com/office/drawing/2014/main" id="{80B8B6AE-E6FE-4813-9EE3-08E657020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95" y="0"/>
            <a:ext cx="2343705" cy="35599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12433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Γράφημα 5">
            <a:extLst>
              <a:ext uri="{FF2B5EF4-FFF2-40B4-BE49-F238E27FC236}">
                <a16:creationId xmlns="" xmlns:a16="http://schemas.microsoft.com/office/drawing/2014/main" id="{7839460B-3571-4222-B22E-2FB174805E7D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867523023"/>
              </p:ext>
            </p:extLst>
          </p:nvPr>
        </p:nvGraphicFramePr>
        <p:xfrm>
          <a:off x="0" y="454980"/>
          <a:ext cx="6622741" cy="5948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03444AC6-0A03-4DB3-980B-6EEBF8F4E5BC}"/>
              </a:ext>
            </a:extLst>
          </p:cNvPr>
          <p:cNvSpPr/>
          <p:nvPr/>
        </p:nvSpPr>
        <p:spPr>
          <a:xfrm>
            <a:off x="7529615" y="2100252"/>
            <a:ext cx="3228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CONCLUSION:</a:t>
            </a:r>
            <a:endParaRPr lang="el-G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0059AEB7-B23E-45E6-BABF-09CAFA6B9CC1}"/>
              </a:ext>
            </a:extLst>
          </p:cNvPr>
          <p:cNvSpPr/>
          <p:nvPr/>
        </p:nvSpPr>
        <p:spPr>
          <a:xfrm>
            <a:off x="6096000" y="268502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omic Sans MS" panose="030F0702030302020204" pitchFamily="66" charset="0"/>
              </a:rPr>
              <a:t>From a total of 28 boys, 22 of them practice sports on a regular basis.</a:t>
            </a:r>
            <a:endParaRPr lang="el-GR" sz="2400" dirty="0"/>
          </a:p>
        </p:txBody>
      </p:sp>
    </p:spTree>
    <p:extLst>
      <p:ext uri="{BB962C8B-B14F-4D97-AF65-F5344CB8AC3E}">
        <p14:creationId xmlns="" xmlns:p14="http://schemas.microsoft.com/office/powerpoint/2010/main" val="5086919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Θέση περιεχομένου 5">
            <a:extLst>
              <a:ext uri="{FF2B5EF4-FFF2-40B4-BE49-F238E27FC236}">
                <a16:creationId xmlns="" xmlns:a16="http://schemas.microsoft.com/office/drawing/2014/main" id="{929220B7-9F60-4AA6-87E1-1C912C832B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04647926"/>
              </p:ext>
            </p:extLst>
          </p:nvPr>
        </p:nvGraphicFramePr>
        <p:xfrm>
          <a:off x="-2" y="-221942"/>
          <a:ext cx="12192002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9137482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75F7B7C0-4E1E-4693-A957-8AB22A6644BD}"/>
              </a:ext>
            </a:extLst>
          </p:cNvPr>
          <p:cNvSpPr/>
          <p:nvPr/>
        </p:nvSpPr>
        <p:spPr>
          <a:xfrm>
            <a:off x="4100902" y="563278"/>
            <a:ext cx="39901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CONCLUSION:</a:t>
            </a:r>
            <a:endParaRPr lang="el-GR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3B2169-3911-46B7-8295-A856E6135296}"/>
              </a:ext>
            </a:extLst>
          </p:cNvPr>
          <p:cNvSpPr txBox="1"/>
          <p:nvPr/>
        </p:nvSpPr>
        <p:spPr>
          <a:xfrm>
            <a:off x="1124504" y="1455938"/>
            <a:ext cx="9942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Comic Sans MS" panose="030F0702030302020204" pitchFamily="66" charset="0"/>
              </a:rPr>
              <a:t> The most popular sports among female students are the gym, dancing, football and volleyball.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1032" name="Picture 8" descr="Premium Vector | White podium or platform with spotlights. a pedestal for  rewarding the winners.">
            <a:extLst>
              <a:ext uri="{FF2B5EF4-FFF2-40B4-BE49-F238E27FC236}">
                <a16:creationId xmlns="" xmlns:a16="http://schemas.microsoft.com/office/drawing/2014/main" id="{1DD55150-DD04-4701-90BC-D5A69C949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565" y="2715710"/>
            <a:ext cx="7164279" cy="4142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Γραφικό 10" descr="Μπόντι μπίλντερ">
            <a:extLst>
              <a:ext uri="{FF2B5EF4-FFF2-40B4-BE49-F238E27FC236}">
                <a16:creationId xmlns="" xmlns:a16="http://schemas.microsoft.com/office/drawing/2014/main" id="{31E34E56-511E-4F9E-BFD4-33965F9F2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0131" y="4676311"/>
            <a:ext cx="914400" cy="914400"/>
          </a:xfrm>
          <a:prstGeom prst="rect">
            <a:avLst/>
          </a:prstGeom>
        </p:spPr>
      </p:pic>
      <p:pic>
        <p:nvPicPr>
          <p:cNvPr id="10" name="Γραφικό 9" descr="Χορεύω">
            <a:extLst>
              <a:ext uri="{FF2B5EF4-FFF2-40B4-BE49-F238E27FC236}">
                <a16:creationId xmlns="" xmlns:a16="http://schemas.microsoft.com/office/drawing/2014/main" id="{690B83C5-06D4-47DE-AE2E-3CE07FBDE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04783" y="4883033"/>
            <a:ext cx="688601" cy="826260"/>
          </a:xfrm>
          <a:prstGeom prst="rect">
            <a:avLst/>
          </a:prstGeom>
        </p:spPr>
      </p:pic>
      <p:pic>
        <p:nvPicPr>
          <p:cNvPr id="18" name="Γραφικό 17" descr="Ποδόσφαιρο">
            <a:extLst>
              <a:ext uri="{FF2B5EF4-FFF2-40B4-BE49-F238E27FC236}">
                <a16:creationId xmlns="" xmlns:a16="http://schemas.microsoft.com/office/drawing/2014/main" id="{5F7C56DF-CAEF-4832-BAA7-858B1DEEF1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686994">
            <a:off x="4529102" y="4988878"/>
            <a:ext cx="703885" cy="703885"/>
          </a:xfrm>
          <a:prstGeom prst="rect">
            <a:avLst/>
          </a:prstGeom>
        </p:spPr>
      </p:pic>
      <p:pic>
        <p:nvPicPr>
          <p:cNvPr id="19" name="Picture 12" descr="Hit, Jump, Spike, Sport, Volley, Volleyball Icon PNG Transparent  Background, Free Download #3251 - FreeIconsPNG">
            <a:extLst>
              <a:ext uri="{FF2B5EF4-FFF2-40B4-BE49-F238E27FC236}">
                <a16:creationId xmlns="" xmlns:a16="http://schemas.microsoft.com/office/drawing/2014/main" id="{D747E3E0-8CBC-4358-B6BA-68244FCC2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230" y="4676311"/>
            <a:ext cx="956159" cy="1017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31153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Θέση περιεχομένου 5">
            <a:extLst>
              <a:ext uri="{FF2B5EF4-FFF2-40B4-BE49-F238E27FC236}">
                <a16:creationId xmlns="" xmlns:a16="http://schemas.microsoft.com/office/drawing/2014/main" id="{6E4F6F5D-D494-4F09-B7CC-ADE06E280B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06927539"/>
              </p:ext>
            </p:extLst>
          </p:nvPr>
        </p:nvGraphicFramePr>
        <p:xfrm>
          <a:off x="0" y="-38174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770102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94A57E22-9A3A-4C1A-92C9-26E662DC4545}"/>
              </a:ext>
            </a:extLst>
          </p:cNvPr>
          <p:cNvSpPr/>
          <p:nvPr/>
        </p:nvSpPr>
        <p:spPr>
          <a:xfrm>
            <a:off x="4100902" y="554400"/>
            <a:ext cx="39901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CONCLUSION:</a:t>
            </a:r>
            <a:endParaRPr lang="el-GR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="" xmlns:a16="http://schemas.microsoft.com/office/drawing/2014/main" id="{2B211192-F99F-4EFF-A4C9-9732103BCD61}"/>
              </a:ext>
            </a:extLst>
          </p:cNvPr>
          <p:cNvSpPr/>
          <p:nvPr/>
        </p:nvSpPr>
        <p:spPr>
          <a:xfrm>
            <a:off x="1124504" y="1436833"/>
            <a:ext cx="9942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Comic Sans MS" panose="030F0702030302020204" pitchFamily="66" charset="0"/>
              </a:rPr>
              <a:t>The most popular sports among male students are football, the gym and basketball.</a:t>
            </a:r>
            <a:endParaRPr lang="el-GR" sz="3200" dirty="0"/>
          </a:p>
        </p:txBody>
      </p:sp>
      <p:pic>
        <p:nvPicPr>
          <p:cNvPr id="2050" name="Picture 2" descr="Premium Vector | White podium or platform with spotlights. a pedestal for  rewarding the winners.">
            <a:extLst>
              <a:ext uri="{FF2B5EF4-FFF2-40B4-BE49-F238E27FC236}">
                <a16:creationId xmlns="" xmlns:a16="http://schemas.microsoft.com/office/drawing/2014/main" id="{F94A19CD-9579-4A01-B9A1-C4193E4B9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168" y="2706871"/>
            <a:ext cx="6773662" cy="4151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Γραφικό 8" descr="Ποδόσφαιρο">
            <a:extLst>
              <a:ext uri="{FF2B5EF4-FFF2-40B4-BE49-F238E27FC236}">
                <a16:creationId xmlns="" xmlns:a16="http://schemas.microsoft.com/office/drawing/2014/main" id="{35A2E398-8511-4074-BDA7-0C20E5EA7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686994">
            <a:off x="5561116" y="4570323"/>
            <a:ext cx="1102310" cy="1102310"/>
          </a:xfrm>
          <a:prstGeom prst="rect">
            <a:avLst/>
          </a:prstGeom>
        </p:spPr>
      </p:pic>
      <p:pic>
        <p:nvPicPr>
          <p:cNvPr id="11" name="Γραφικό 10" descr="Μπόντι μπίλντερ">
            <a:extLst>
              <a:ext uri="{FF2B5EF4-FFF2-40B4-BE49-F238E27FC236}">
                <a16:creationId xmlns="" xmlns:a16="http://schemas.microsoft.com/office/drawing/2014/main" id="{8EBA64BE-0362-454C-B10F-52A6709B5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2483" y="4773300"/>
            <a:ext cx="914400" cy="914400"/>
          </a:xfrm>
          <a:prstGeom prst="rect">
            <a:avLst/>
          </a:prstGeom>
        </p:spPr>
      </p:pic>
      <p:pic>
        <p:nvPicPr>
          <p:cNvPr id="2054" name="Picture 6" descr="Basketball Shoot Icons - Download Free Vector Icons | Noun Project">
            <a:extLst>
              <a:ext uri="{FF2B5EF4-FFF2-40B4-BE49-F238E27FC236}">
                <a16:creationId xmlns="" xmlns:a16="http://schemas.microsoft.com/office/drawing/2014/main" id="{EC8D8299-950F-4E87-87AD-686AFB81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87" y="4372792"/>
            <a:ext cx="1203438" cy="1258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4" name="Μοντέλο 3D 13" descr="Soccer Goal">
                <a:extLst>
                  <a:ext uri="{FF2B5EF4-FFF2-40B4-BE49-F238E27FC236}">
                    <a16:creationId xmlns:a16="http://schemas.microsoft.com/office/drawing/2014/main" id="{E3ECE99E-1879-40C1-98A1-08C17C4F6C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7570993"/>
                  </p:ext>
                </p:extLst>
              </p:nvPr>
            </p:nvGraphicFramePr>
            <p:xfrm>
              <a:off x="0" y="3602686"/>
              <a:ext cx="3007979" cy="3110781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3007979" cy="3110781"/>
                    </a:xfrm>
                    <a:prstGeom prst="rect">
                      <a:avLst/>
                    </a:prstGeom>
                  </am3d:spPr>
                  <am3d:camera>
                    <am3d:pos x="0" y="0" z="518085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6612" d="1000000"/>
                    <am3d:preTrans dx="0" dy="-590163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478421" ay="4104101" az="2354992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43550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Μοντέλο 3D 13" descr="Soccer Goal">
                <a:extLst>
                  <a:ext uri="{FF2B5EF4-FFF2-40B4-BE49-F238E27FC236}">
                    <a16:creationId xmlns="" xmlns:a16="http://schemas.microsoft.com/office/drawing/2014/main" id="{E3ECE99E-1879-40C1-98A1-08C17C4F6C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3602686"/>
                <a:ext cx="3007979" cy="3110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5" name="Μοντέλο 3D 14" descr="Football Soccer Ball">
                <a:extLst>
                  <a:ext uri="{FF2B5EF4-FFF2-40B4-BE49-F238E27FC236}">
                    <a16:creationId xmlns:a16="http://schemas.microsoft.com/office/drawing/2014/main" id="{FCC72C52-7132-42EC-BC2A-93E7CC32D0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9778938"/>
                  </p:ext>
                </p:extLst>
              </p:nvPr>
            </p:nvGraphicFramePr>
            <p:xfrm>
              <a:off x="1637372" y="5281723"/>
              <a:ext cx="437450" cy="418431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437450" cy="41843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227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887863" ay="686743" az="749055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6276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Μοντέλο 3D 14" descr="Football Soccer Ball">
                <a:extLst>
                  <a:ext uri="{FF2B5EF4-FFF2-40B4-BE49-F238E27FC236}">
                    <a16:creationId xmlns="" xmlns:a16="http://schemas.microsoft.com/office/drawing/2014/main" id="{FCC72C52-7132-42EC-BC2A-93E7CC32D0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37372" y="5281723"/>
                <a:ext cx="437450" cy="4184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="" xmlns:p14="http://schemas.microsoft.com/office/powerpoint/2010/main" val="36454457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88B7A7E-1A63-43BA-BD64-499ABAE8EA43}"/>
              </a:ext>
            </a:extLst>
          </p:cNvPr>
          <p:cNvSpPr txBox="1"/>
          <p:nvPr/>
        </p:nvSpPr>
        <p:spPr>
          <a:xfrm>
            <a:off x="72501" y="399495"/>
            <a:ext cx="1204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there any difference? If so, why do you think there is?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="" xmlns:a16="http://schemas.microsoft.com/office/drawing/2014/main" id="{543D4671-A641-4B07-8338-92BA91BBCAF8}"/>
              </a:ext>
            </a:extLst>
          </p:cNvPr>
          <p:cNvSpPr/>
          <p:nvPr/>
        </p:nvSpPr>
        <p:spPr>
          <a:xfrm>
            <a:off x="-36253" y="1368991"/>
            <a:ext cx="12119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omic Sans MS" panose="030F0702030302020204" pitchFamily="66" charset="0"/>
              </a:rPr>
              <a:t>There is a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huge difference </a:t>
            </a:r>
            <a:r>
              <a:rPr lang="en-US" sz="2400" dirty="0">
                <a:latin typeface="Comic Sans MS" panose="030F0702030302020204" pitchFamily="66" charset="0"/>
              </a:rPr>
              <a:t>in the research that has followed this question reason being the diversion in comparison between male and female classmates.</a:t>
            </a:r>
            <a:endParaRPr lang="el-GR" sz="2400" dirty="0"/>
          </a:p>
        </p:txBody>
      </p:sp>
      <p:sp>
        <p:nvSpPr>
          <p:cNvPr id="7" name="Ορθογώνιο 6">
            <a:extLst>
              <a:ext uri="{FF2B5EF4-FFF2-40B4-BE49-F238E27FC236}">
                <a16:creationId xmlns="" xmlns:a16="http://schemas.microsoft.com/office/drawing/2014/main" id="{D61417E5-1D20-4823-A7A2-ED7761E4FCFC}"/>
              </a:ext>
            </a:extLst>
          </p:cNvPr>
          <p:cNvSpPr/>
          <p:nvPr/>
        </p:nvSpPr>
        <p:spPr>
          <a:xfrm>
            <a:off x="97280" y="5996840"/>
            <a:ext cx="11852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omic Sans MS" panose="030F0702030302020204" pitchFamily="66" charset="0"/>
              </a:rPr>
              <a:t>Men are more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socially obliged </a:t>
            </a:r>
            <a:r>
              <a:rPr lang="en-US" sz="2400" dirty="0">
                <a:latin typeface="Comic Sans MS" panose="030F0702030302020204" pitchFamily="66" charset="0"/>
              </a:rPr>
              <a:t>to like and devote more time in sports than girls. </a:t>
            </a:r>
            <a:endParaRPr lang="el-GR" sz="2400" dirty="0"/>
          </a:p>
        </p:txBody>
      </p:sp>
      <p:pic>
        <p:nvPicPr>
          <p:cNvPr id="1028" name="Picture 4" descr="What&amp;#39;s the Difference Between a Male &amp;amp; Female Athlete? — BeBadass.in">
            <a:extLst>
              <a:ext uri="{FF2B5EF4-FFF2-40B4-BE49-F238E27FC236}">
                <a16:creationId xmlns="" xmlns:a16="http://schemas.microsoft.com/office/drawing/2014/main" id="{868B4C44-840B-46F8-B9D7-8CFF9439D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00" y="2363506"/>
            <a:ext cx="4556990" cy="3311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4960723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AF7635D0-E071-4410-A36C-E89A87995050}"/>
              </a:ext>
            </a:extLst>
          </p:cNvPr>
          <p:cNvSpPr/>
          <p:nvPr/>
        </p:nvSpPr>
        <p:spPr>
          <a:xfrm>
            <a:off x="3678314" y="5657671"/>
            <a:ext cx="8723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omic Sans MS" panose="030F0702030302020204" pitchFamily="66" charset="0"/>
              </a:rPr>
              <a:t>They're more stereotypically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 grounded </a:t>
            </a:r>
            <a:r>
              <a:rPr lang="en-US" sz="2400" dirty="0">
                <a:latin typeface="Comic Sans MS" panose="030F0702030302020204" pitchFamily="66" charset="0"/>
              </a:rPr>
              <a:t>sports in comparison to female grounded ones, meaning that male athletes have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more options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  <a:endParaRPr lang="el-GR" sz="2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494F6700-73DD-4921-97CF-6B0426230EA1}"/>
              </a:ext>
            </a:extLst>
          </p:cNvPr>
          <p:cNvSpPr/>
          <p:nvPr/>
        </p:nvSpPr>
        <p:spPr>
          <a:xfrm>
            <a:off x="0" y="222772"/>
            <a:ext cx="82710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omic Sans MS" panose="030F0702030302020204" pitchFamily="66" charset="0"/>
              </a:rPr>
              <a:t>Male athletes have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longer and larger bones </a:t>
            </a:r>
            <a:r>
              <a:rPr lang="en-US" sz="2400" dirty="0">
                <a:latin typeface="Comic Sans MS" panose="030F0702030302020204" pitchFamily="66" charset="0"/>
              </a:rPr>
              <a:t>than female athletes. That is a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vital benefit </a:t>
            </a:r>
            <a:r>
              <a:rPr lang="en-US" sz="2400" dirty="0">
                <a:latin typeface="Comic Sans MS" panose="030F0702030302020204" pitchFamily="66" charset="0"/>
              </a:rPr>
              <a:t>because it can provide a clear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mechanical advantage </a:t>
            </a:r>
            <a:r>
              <a:rPr lang="en-US" sz="2400" dirty="0">
                <a:latin typeface="Comic Sans MS" panose="030F0702030302020204" pitchFamily="66" charset="0"/>
              </a:rPr>
              <a:t>which is an additive to the increased articular surface and larger structure.</a:t>
            </a:r>
            <a:endParaRPr lang="el-GR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How Stereotypes Take Shape - Pacific Standard">
            <a:extLst>
              <a:ext uri="{FF2B5EF4-FFF2-40B4-BE49-F238E27FC236}">
                <a16:creationId xmlns="" xmlns:a16="http://schemas.microsoft.com/office/drawing/2014/main" id="{AE5A1174-421A-4581-AF2C-8A6285D88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155"/>
            <a:ext cx="5153703" cy="3311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fferences between male and female skeletons, heads and muscles">
            <a:extLst>
              <a:ext uri="{FF2B5EF4-FFF2-40B4-BE49-F238E27FC236}">
                <a16:creationId xmlns="" xmlns:a16="http://schemas.microsoft.com/office/drawing/2014/main" id="{1742A0B8-C75C-482F-99FA-50A26B978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29" y="0"/>
            <a:ext cx="3920970" cy="518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4432983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Βάθος">
  <a:themeElements>
    <a:clrScheme name="Βάθος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Βάθος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Βάθος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Βάθος</Template>
  <TotalTime>532</TotalTime>
  <Words>494</Words>
  <Application>Microsoft Office PowerPoint</Application>
  <PresentationFormat>Προσαρμογή</PresentationFormat>
  <Paragraphs>52</Paragraphs>
  <Slides>20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Βάθος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Yota Ganas</dc:creator>
  <cp:lastModifiedBy>Angela</cp:lastModifiedBy>
  <cp:revision>67</cp:revision>
  <dcterms:created xsi:type="dcterms:W3CDTF">2021-11-02T12:51:12Z</dcterms:created>
  <dcterms:modified xsi:type="dcterms:W3CDTF">2022-02-09T16:29:53Z</dcterms:modified>
</cp:coreProperties>
</file>